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60" r:id="rId4"/>
  </p:sldMasterIdLst>
  <p:notesMasterIdLst>
    <p:notesMasterId r:id="rId30"/>
  </p:notesMasterIdLst>
  <p:sldIdLst>
    <p:sldId id="348" r:id="rId5"/>
    <p:sldId id="368" r:id="rId6"/>
    <p:sldId id="266" r:id="rId7"/>
    <p:sldId id="369" r:id="rId8"/>
    <p:sldId id="571" r:id="rId9"/>
    <p:sldId id="301" r:id="rId10"/>
    <p:sldId id="355" r:id="rId11"/>
    <p:sldId id="349" r:id="rId12"/>
    <p:sldId id="389" r:id="rId13"/>
    <p:sldId id="390" r:id="rId14"/>
    <p:sldId id="388" r:id="rId15"/>
    <p:sldId id="296" r:id="rId16"/>
    <p:sldId id="641" r:id="rId17"/>
    <p:sldId id="640" r:id="rId18"/>
    <p:sldId id="382" r:id="rId19"/>
    <p:sldId id="642" r:id="rId20"/>
    <p:sldId id="643" r:id="rId21"/>
    <p:sldId id="644" r:id="rId22"/>
    <p:sldId id="508" r:id="rId23"/>
    <p:sldId id="595" r:id="rId24"/>
    <p:sldId id="645" r:id="rId25"/>
    <p:sldId id="646" r:id="rId26"/>
    <p:sldId id="647" r:id="rId27"/>
    <p:sldId id="386" r:id="rId28"/>
    <p:sldId id="41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F8BE0F5-F403-45D8-9124-4B1576B04115}">
          <p14:sldIdLst>
            <p14:sldId id="348"/>
          </p14:sldIdLst>
        </p14:section>
        <p14:section name="Do Now options" id="{0FE23AD4-1D98-44A7-9DFD-A60D225A45E7}">
          <p14:sldIdLst>
            <p14:sldId id="368"/>
            <p14:sldId id="266"/>
            <p14:sldId id="369"/>
          </p14:sldIdLst>
        </p14:section>
        <p14:section name="Lesson Introduction" id="{74EA7949-9924-4F85-A6B5-78EF425FAA0D}">
          <p14:sldIdLst>
            <p14:sldId id="571"/>
            <p14:sldId id="301"/>
            <p14:sldId id="355"/>
          </p14:sldIdLst>
        </p14:section>
        <p14:section name="Introduction" id="{6F7B122B-5F75-D045-A277-992ABBD793C1}">
          <p14:sldIdLst>
            <p14:sldId id="349"/>
            <p14:sldId id="389"/>
            <p14:sldId id="390"/>
            <p14:sldId id="388"/>
          </p14:sldIdLst>
        </p14:section>
        <p14:section name="Talk Tasks and CfUs" id="{4C9413DB-D0EA-4B28-BCAD-DF427EF851DC}">
          <p14:sldIdLst>
            <p14:sldId id="296"/>
            <p14:sldId id="641"/>
            <p14:sldId id="640"/>
            <p14:sldId id="382"/>
          </p14:sldIdLst>
        </p14:section>
        <p14:section name="IP/Activity section" id="{7BE6C088-FF53-8841-BAB4-205CA899FCE1}">
          <p14:sldIdLst>
            <p14:sldId id="642"/>
            <p14:sldId id="643"/>
            <p14:sldId id="644"/>
            <p14:sldId id="508"/>
            <p14:sldId id="595"/>
            <p14:sldId id="645"/>
            <p14:sldId id="646"/>
            <p14:sldId id="647"/>
            <p14:sldId id="386"/>
            <p14:sldId id="411"/>
          </p14:sldIdLst>
        </p14:section>
      </p14:sectionLst>
    </p:ext>
    <p:ext uri="{EFAFB233-063F-42B5-8137-9DF3F51BA10A}">
      <p15:sldGuideLst xmlns:p15="http://schemas.microsoft.com/office/powerpoint/2012/main"/>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71" roundtripDataSignature="AMtx7mjxf6sQMjR3YkxPd/PG2Zf7L8yd4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una O'Brien" initials="SO" lastIdx="68" clrIdx="0">
    <p:extLst>
      <p:ext uri="{19B8F6BF-5375-455C-9EA6-DF929625EA0E}">
        <p15:presenceInfo xmlns:p15="http://schemas.microsoft.com/office/powerpoint/2012/main" userId="S::shauna.obrien@arkonline.org::2cccf8d3-fcb4-4082-ab59-b4bd17c66c6c" providerId="AD"/>
      </p:ext>
    </p:extLst>
  </p:cmAuthor>
  <p:cmAuthor id="2" name="Joanna Scouler" initials="JS" lastIdx="1" clrIdx="1">
    <p:extLst>
      <p:ext uri="{19B8F6BF-5375-455C-9EA6-DF929625EA0E}">
        <p15:presenceInfo xmlns:p15="http://schemas.microsoft.com/office/powerpoint/2012/main" userId="S::joanna.scouler@arkonline.org::da2978bb-3a89-42a2-b6f4-686f2140a0cc" providerId="AD"/>
      </p:ext>
    </p:extLst>
  </p:cmAuthor>
  <p:cmAuthor id="3" name="Kathleen Webb" initials="KW" lastIdx="3" clrIdx="2">
    <p:extLst>
      <p:ext uri="{19B8F6BF-5375-455C-9EA6-DF929625EA0E}">
        <p15:presenceInfo xmlns:p15="http://schemas.microsoft.com/office/powerpoint/2012/main" userId="S::kathleen.webb@arkcurriculumplus.org.uk::cbb8dd05-48af-49e8-b1d0-c6b737c1bd12" providerId="AD"/>
      </p:ext>
    </p:extLst>
  </p:cmAuthor>
  <p:cmAuthor id="4" name="Shauna O'Brien" initials="SO [2]" lastIdx="1" clrIdx="3">
    <p:extLst>
      <p:ext uri="{19B8F6BF-5375-455C-9EA6-DF929625EA0E}">
        <p15:presenceInfo xmlns:p15="http://schemas.microsoft.com/office/powerpoint/2012/main" userId="S::shauna.obrien@arkcurriculumplus.org.uk::2cccf8d3-fcb4-4082-ab59-b4bd17c66c6c" providerId="AD"/>
      </p:ext>
    </p:extLst>
  </p:cmAuthor>
  <p:cmAuthor id="5" name="Emma Taylor" initials="ET" lastIdx="2" clrIdx="4">
    <p:extLst>
      <p:ext uri="{19B8F6BF-5375-455C-9EA6-DF929625EA0E}">
        <p15:presenceInfo xmlns:p15="http://schemas.microsoft.com/office/powerpoint/2012/main" userId="S::e.taylor@kingsolomonacademy.org::78708941-01f8-4eef-b543-9e74222a06a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193"/>
    <a:srgbClr val="FF9300"/>
    <a:srgbClr val="0432FF"/>
    <a:srgbClr val="FFFF00"/>
    <a:srgbClr val="F2F2E3"/>
    <a:srgbClr val="DCD0DD"/>
    <a:srgbClr val="FFF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0DE716-F2F2-214D-A465-F05CC1292BA1}" v="5" dt="2024-09-13T11:17:19.492"/>
  </p1510:revLst>
</p1510:revInfo>
</file>

<file path=ppt/tableStyles.xml><?xml version="1.0" encoding="utf-8"?>
<a:tblStyleLst xmlns:a="http://schemas.openxmlformats.org/drawingml/2006/main" def="{B1EB6348-2FFE-48DD-B87E-607CE2353A59}">
  <a:tblStyle styleId="{B1EB6348-2FFE-48DD-B87E-607CE2353A5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009"/>
    <p:restoredTop sz="65159" autoAdjust="0"/>
  </p:normalViewPr>
  <p:slideViewPr>
    <p:cSldViewPr snapToGrid="0">
      <p:cViewPr varScale="1">
        <p:scale>
          <a:sx n="64" d="100"/>
          <a:sy n="64" d="100"/>
        </p:scale>
        <p:origin x="1728"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6"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71"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7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77" Type="http://schemas.microsoft.com/office/2015/10/relationships/revisionInfo" Target="revisionInfo.xml"/><Relationship Id="rId8" Type="http://schemas.openxmlformats.org/officeDocument/2006/relationships/slide" Target="slides/slide4.xml"/><Relationship Id="rId72" Type="http://schemas.openxmlformats.org/officeDocument/2006/relationships/commentAuthors" Target="commentAuthors.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5635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Suggested exposition:</a:t>
            </a:r>
          </a:p>
          <a:p>
            <a:pPr marL="0" lvl="0" indent="0" algn="l" rtl="0">
              <a:lnSpc>
                <a:spcPct val="100000"/>
              </a:lnSpc>
              <a:spcBef>
                <a:spcPts val="0"/>
              </a:spcBef>
              <a:spcAft>
                <a:spcPts val="0"/>
              </a:spcAft>
              <a:buSzPts val="1400"/>
              <a:buNone/>
            </a:pPr>
            <a:r>
              <a:rPr lang="en-GB" b="0" i="0" dirty="0"/>
              <a:t>As you may have guessed, there are many many many different kinds of polymers, The properties of a polymer depends on to things:</a:t>
            </a:r>
          </a:p>
          <a:p>
            <a:pPr marL="171450" lvl="0" indent="-171450" algn="l" rtl="0">
              <a:lnSpc>
                <a:spcPct val="100000"/>
              </a:lnSpc>
              <a:spcBef>
                <a:spcPts val="0"/>
              </a:spcBef>
              <a:spcAft>
                <a:spcPts val="0"/>
              </a:spcAft>
              <a:buSzPts val="1400"/>
              <a:buFont typeface="Arial" panose="020B0604020202020204" pitchFamily="34" charset="0"/>
              <a:buChar char="•"/>
            </a:pPr>
            <a:r>
              <a:rPr lang="en-GB" b="0" i="0" dirty="0"/>
              <a:t>the monomers it is made from</a:t>
            </a:r>
          </a:p>
          <a:p>
            <a:pPr marL="171450" lvl="0" indent="-171450" algn="l" rtl="0">
              <a:lnSpc>
                <a:spcPct val="100000"/>
              </a:lnSpc>
              <a:spcBef>
                <a:spcPts val="0"/>
              </a:spcBef>
              <a:spcAft>
                <a:spcPts val="0"/>
              </a:spcAft>
              <a:buSzPts val="1400"/>
              <a:buFont typeface="Arial" panose="020B0604020202020204" pitchFamily="34" charset="0"/>
              <a:buChar char="•"/>
            </a:pPr>
            <a:r>
              <a:rPr lang="en-GB" b="0" i="0" dirty="0"/>
              <a:t>the conditions that the polymer is made in</a:t>
            </a:r>
          </a:p>
          <a:p>
            <a:pPr marL="0" lvl="0" indent="0" algn="l" rtl="0">
              <a:lnSpc>
                <a:spcPct val="100000"/>
              </a:lnSpc>
              <a:spcBef>
                <a:spcPts val="0"/>
              </a:spcBef>
              <a:spcAft>
                <a:spcPts val="0"/>
              </a:spcAft>
              <a:buSzPts val="1400"/>
              <a:buFont typeface="Arial" panose="020B0604020202020204" pitchFamily="34" charset="0"/>
              <a:buNone/>
            </a:pPr>
            <a:r>
              <a:rPr lang="en-GB" dirty="0"/>
              <a:t>This means that different polymers have different uses.</a:t>
            </a:r>
          </a:p>
          <a:p>
            <a:pPr marL="0" lvl="0" indent="0" algn="l" rtl="0">
              <a:lnSpc>
                <a:spcPct val="100000"/>
              </a:lnSpc>
              <a:spcBef>
                <a:spcPts val="0"/>
              </a:spcBef>
              <a:spcAft>
                <a:spcPts val="0"/>
              </a:spcAft>
              <a:buSzPts val="1400"/>
              <a:buFont typeface="Arial" panose="020B0604020202020204" pitchFamily="34" charset="0"/>
              <a:buNone/>
            </a:pPr>
            <a:r>
              <a:rPr lang="en-GB" dirty="0"/>
              <a:t>One example of this is poly(ethene). </a:t>
            </a:r>
          </a:p>
          <a:p>
            <a:pPr marL="0" lvl="0" indent="0" algn="l" rtl="0">
              <a:lnSpc>
                <a:spcPct val="100000"/>
              </a:lnSpc>
              <a:spcBef>
                <a:spcPts val="0"/>
              </a:spcBef>
              <a:spcAft>
                <a:spcPts val="0"/>
              </a:spcAft>
              <a:buSzPts val="1400"/>
              <a:buFont typeface="Arial" panose="020B0604020202020204" pitchFamily="34" charset="0"/>
              <a:buNone/>
            </a:pPr>
            <a:r>
              <a:rPr lang="en-GB" dirty="0"/>
              <a:t>Poly(ethene) is a polymer made from repeating units of ethene. </a:t>
            </a:r>
            <a:r>
              <a:rPr lang="en-GB" i="1" dirty="0"/>
              <a:t>What is ethene? </a:t>
            </a:r>
            <a:r>
              <a:rPr lang="en-GB" b="1" i="1" dirty="0"/>
              <a:t>An alkene, made through cracking larger alkanes. </a:t>
            </a:r>
          </a:p>
          <a:p>
            <a:pPr marL="0" lvl="0" indent="0" algn="l" rtl="0">
              <a:lnSpc>
                <a:spcPct val="100000"/>
              </a:lnSpc>
              <a:spcBef>
                <a:spcPts val="0"/>
              </a:spcBef>
              <a:spcAft>
                <a:spcPts val="0"/>
              </a:spcAft>
              <a:buSzPts val="1400"/>
              <a:buFont typeface="Arial" panose="020B0604020202020204" pitchFamily="34" charset="0"/>
              <a:buNone/>
            </a:pPr>
            <a:r>
              <a:rPr lang="en-GB" b="0" i="0" dirty="0"/>
              <a:t>Poly(ethene)</a:t>
            </a:r>
            <a:r>
              <a:rPr lang="en-GB" dirty="0"/>
              <a:t> can be made in two forms: LDPE (low density poly(ethene)) and HDPE (high density poly(ethene))</a:t>
            </a:r>
          </a:p>
          <a:p>
            <a:pPr marL="0" lvl="0" indent="0" algn="l" rtl="0">
              <a:lnSpc>
                <a:spcPct val="100000"/>
              </a:lnSpc>
              <a:spcBef>
                <a:spcPts val="0"/>
              </a:spcBef>
              <a:spcAft>
                <a:spcPts val="0"/>
              </a:spcAft>
              <a:buSzPts val="1400"/>
              <a:buFont typeface="Arial" panose="020B0604020202020204" pitchFamily="34" charset="0"/>
              <a:buNone/>
            </a:pPr>
            <a:r>
              <a:rPr lang="en-GB" dirty="0"/>
              <a:t>Low density polyethene is used for things like plastic bags and bubble wrap. It is unreactive and flexible.</a:t>
            </a:r>
          </a:p>
          <a:p>
            <a:pPr marL="0" lvl="0" indent="0" algn="l" rtl="0">
              <a:lnSpc>
                <a:spcPct val="100000"/>
              </a:lnSpc>
              <a:spcBef>
                <a:spcPts val="0"/>
              </a:spcBef>
              <a:spcAft>
                <a:spcPts val="0"/>
              </a:spcAft>
              <a:buSzPts val="1400"/>
              <a:buFont typeface="Arial" panose="020B0604020202020204" pitchFamily="34" charset="0"/>
              <a:buNone/>
            </a:pPr>
            <a:r>
              <a:rPr lang="en-GB" dirty="0"/>
              <a:t>High density poly(ethene) is used for things like pipes, big bins, buckets. It’s a harder plastic. Stronger than LDPE.</a:t>
            </a:r>
          </a:p>
          <a:p>
            <a:pPr marL="0" lvl="0" indent="0" algn="l" rtl="0">
              <a:lnSpc>
                <a:spcPct val="100000"/>
              </a:lnSpc>
              <a:spcBef>
                <a:spcPts val="0"/>
              </a:spcBef>
              <a:spcAft>
                <a:spcPts val="0"/>
              </a:spcAft>
              <a:buSzPts val="1400"/>
              <a:buFont typeface="Arial" panose="020B0604020202020204" pitchFamily="34" charset="0"/>
              <a:buNone/>
            </a:pPr>
            <a:r>
              <a:rPr lang="en-GB" dirty="0"/>
              <a:t>Both of these are polymers called polyethene. The monomer name is ethene. However, because these polymers are made in different conditions they have different properties.</a:t>
            </a:r>
          </a:p>
          <a:p>
            <a:pPr marL="0" lvl="0" indent="0" algn="l" rtl="0">
              <a:lnSpc>
                <a:spcPct val="100000"/>
              </a:lnSpc>
              <a:spcBef>
                <a:spcPts val="0"/>
              </a:spcBef>
              <a:spcAft>
                <a:spcPts val="0"/>
              </a:spcAft>
              <a:buSzPts val="1400"/>
              <a:buFont typeface="Arial" panose="020B0604020202020204" pitchFamily="34" charset="0"/>
              <a:buNone/>
            </a:pPr>
            <a:endParaRPr lang="en-GB" dirty="0"/>
          </a:p>
          <a:p>
            <a:pPr marL="0" lvl="0" indent="0" algn="l" rtl="0">
              <a:lnSpc>
                <a:spcPct val="100000"/>
              </a:lnSpc>
              <a:spcBef>
                <a:spcPts val="0"/>
              </a:spcBef>
              <a:spcAft>
                <a:spcPts val="0"/>
              </a:spcAft>
              <a:buSzPts val="1400"/>
              <a:buFont typeface="Arial" panose="020B0604020202020204" pitchFamily="34" charset="0"/>
              <a:buNone/>
            </a:pPr>
            <a:r>
              <a:rPr lang="en-GB" dirty="0"/>
              <a:t>Images from pixabay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89780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GB" b="1" dirty="0"/>
              <a:t>Suggested exposition:</a:t>
            </a:r>
          </a:p>
          <a:p>
            <a:pPr marL="0" lvl="0" indent="0" algn="l" rtl="0">
              <a:lnSpc>
                <a:spcPct val="100000"/>
              </a:lnSpc>
              <a:spcBef>
                <a:spcPts val="0"/>
              </a:spcBef>
              <a:spcAft>
                <a:spcPts val="0"/>
              </a:spcAft>
              <a:buSzPts val="1400"/>
              <a:buNone/>
            </a:pPr>
            <a:r>
              <a:rPr lang="en-GB" b="0" dirty="0"/>
              <a:t>We can put plastics into two categories, generally. If the plastic melts when heated we say it is thermosoftening. Lets look at that word – ‘Thermo-’ </a:t>
            </a:r>
            <a:r>
              <a:rPr lang="en-GB" b="0" i="1" dirty="0"/>
              <a:t>What does that prefix mean? </a:t>
            </a:r>
            <a:r>
              <a:rPr lang="en-GB" b="1" i="1" dirty="0"/>
              <a:t>Something to do with heat – think of a thermometer, thermos flask, etc.</a:t>
            </a:r>
          </a:p>
          <a:p>
            <a:pPr marL="0" lvl="0" indent="0" algn="l" rtl="0">
              <a:lnSpc>
                <a:spcPct val="100000"/>
              </a:lnSpc>
              <a:spcBef>
                <a:spcPts val="0"/>
              </a:spcBef>
              <a:spcAft>
                <a:spcPts val="0"/>
              </a:spcAft>
              <a:buSzPts val="1400"/>
              <a:buNone/>
            </a:pPr>
            <a:r>
              <a:rPr lang="en-GB" b="1" i="1" dirty="0"/>
              <a:t>‘</a:t>
            </a:r>
            <a:r>
              <a:rPr lang="en-GB" b="0" i="0" dirty="0"/>
              <a:t>softening’ indicates getting softer.</a:t>
            </a:r>
          </a:p>
          <a:p>
            <a:pPr marL="0" lvl="0" indent="0" algn="l" rtl="0">
              <a:lnSpc>
                <a:spcPct val="100000"/>
              </a:lnSpc>
              <a:spcBef>
                <a:spcPts val="0"/>
              </a:spcBef>
              <a:spcAft>
                <a:spcPts val="0"/>
              </a:spcAft>
              <a:buSzPts val="1400"/>
              <a:buNone/>
            </a:pPr>
            <a:r>
              <a:rPr lang="en-GB" b="0" i="0" dirty="0"/>
              <a:t>So, Thermosoftening plastics get softer when heated.</a:t>
            </a:r>
          </a:p>
          <a:p>
            <a:pPr marL="0" lvl="0" indent="0" algn="l" rtl="0">
              <a:lnSpc>
                <a:spcPct val="100000"/>
              </a:lnSpc>
              <a:spcBef>
                <a:spcPts val="0"/>
              </a:spcBef>
              <a:spcAft>
                <a:spcPts val="0"/>
              </a:spcAft>
              <a:buSzPts val="1400"/>
              <a:buNone/>
            </a:pPr>
            <a:r>
              <a:rPr lang="en-GB" b="1" i="0" dirty="0"/>
              <a:t>Show students a plastic object that would melt when heated – a pen, a plastic bottle, for example. </a:t>
            </a:r>
            <a:r>
              <a:rPr lang="en-GB" b="0" i="1" dirty="0"/>
              <a:t>Do you think this is a </a:t>
            </a:r>
            <a:r>
              <a:rPr lang="en-GB" b="0" i="1" dirty="0" err="1"/>
              <a:t>thermosftening</a:t>
            </a:r>
            <a:r>
              <a:rPr lang="en-GB" b="0" i="1" dirty="0"/>
              <a:t> plastic? </a:t>
            </a:r>
            <a:r>
              <a:rPr lang="en-GB" b="1" i="1" dirty="0"/>
              <a:t>Yes, because it would melt when I heat it.</a:t>
            </a:r>
          </a:p>
          <a:p>
            <a:pPr marL="0" lvl="0" indent="0" algn="l" rtl="0">
              <a:lnSpc>
                <a:spcPct val="100000"/>
              </a:lnSpc>
              <a:spcBef>
                <a:spcPts val="0"/>
              </a:spcBef>
              <a:spcAft>
                <a:spcPts val="0"/>
              </a:spcAft>
              <a:buSzPts val="1400"/>
              <a:buNone/>
            </a:pPr>
            <a:r>
              <a:rPr lang="en-GB" b="1" i="0" dirty="0"/>
              <a:t>Note: do not demonstrate the melting of plastic as this can release toxic fumes.</a:t>
            </a:r>
          </a:p>
          <a:p>
            <a:pPr marL="0" lvl="0" indent="0" algn="l" rtl="0">
              <a:lnSpc>
                <a:spcPct val="100000"/>
              </a:lnSpc>
              <a:spcBef>
                <a:spcPts val="0"/>
              </a:spcBef>
              <a:spcAft>
                <a:spcPts val="0"/>
              </a:spcAft>
              <a:buSzPts val="1400"/>
              <a:buNone/>
            </a:pPr>
            <a:r>
              <a:rPr lang="en-GB" b="0" i="0" dirty="0"/>
              <a:t>Looking at the diagram that represents these polymers, you can see the polymer chains here clearly, made of many monomers, linked together with covalent bonds. But the chains are not linked together with covalent bonds, which means its easier to separate these molecules with little energy, and so it melts easily. They have intermolecular forces between chains, but these do not require much energy to overcome.</a:t>
            </a:r>
          </a:p>
          <a:p>
            <a:pPr marL="0" lvl="0" indent="0" algn="l" rtl="0">
              <a:lnSpc>
                <a:spcPct val="100000"/>
              </a:lnSpc>
              <a:spcBef>
                <a:spcPts val="0"/>
              </a:spcBef>
              <a:spcAft>
                <a:spcPts val="0"/>
              </a:spcAft>
              <a:buSzPts val="1400"/>
              <a:buNone/>
            </a:pPr>
            <a:r>
              <a:rPr lang="en-GB" b="0" i="0" dirty="0"/>
              <a:t>Thermosoftening polymers represent most of the plastics we use everyday. Because they can be melted, they can be recycled (this process involves melting the plastic).</a:t>
            </a:r>
          </a:p>
          <a:p>
            <a:pPr marL="0" lvl="0" indent="0" algn="l" rtl="0">
              <a:lnSpc>
                <a:spcPct val="100000"/>
              </a:lnSpc>
              <a:spcBef>
                <a:spcPts val="0"/>
              </a:spcBef>
              <a:spcAft>
                <a:spcPts val="0"/>
              </a:spcAft>
              <a:buSzPts val="1400"/>
              <a:buNone/>
            </a:pPr>
            <a:r>
              <a:rPr lang="en-GB" b="0" i="0" dirty="0"/>
              <a:t>The other type of plastic is thermosetting plastic. These do not melt when heated. Let’s look at the structure. </a:t>
            </a:r>
            <a:r>
              <a:rPr lang="en-GB" b="0" i="1" dirty="0"/>
              <a:t>What’s the difference? </a:t>
            </a:r>
            <a:r>
              <a:rPr lang="en-GB" b="1" i="1" dirty="0"/>
              <a:t>There are covalent bonds joining the polymer chains. These are called crosslinks. </a:t>
            </a:r>
          </a:p>
          <a:p>
            <a:pPr marL="0" lvl="0" indent="0" algn="l" rtl="0">
              <a:lnSpc>
                <a:spcPct val="100000"/>
              </a:lnSpc>
              <a:spcBef>
                <a:spcPts val="0"/>
              </a:spcBef>
              <a:spcAft>
                <a:spcPts val="0"/>
              </a:spcAft>
              <a:buSzPts val="1400"/>
              <a:buNone/>
            </a:pPr>
            <a:r>
              <a:rPr lang="en-GB" b="0" i="0" dirty="0"/>
              <a:t>These polymers don’t melt when heated. They will burn, but are much more resistant to heat than the thermosoftening plastics. For this reason they are used for things like electrical plug casings which will not melt if the wiring inside gets very hot.</a:t>
            </a:r>
          </a:p>
          <a:p>
            <a:pPr marL="0" lvl="0" indent="0" algn="l" rtl="0">
              <a:lnSpc>
                <a:spcPct val="100000"/>
              </a:lnSpc>
              <a:spcBef>
                <a:spcPts val="0"/>
              </a:spcBef>
              <a:spcAft>
                <a:spcPts val="0"/>
              </a:spcAft>
              <a:buSzPts val="1400"/>
              <a:buNone/>
            </a:pPr>
            <a:r>
              <a:rPr lang="en-GB" b="0" i="0" dirty="0"/>
              <a:t>Both of these plastics are made of polymer chains as you can see from the diagrams. </a:t>
            </a:r>
            <a:r>
              <a:rPr lang="en-GB" b="1" i="0" dirty="0"/>
              <a:t>Point out the polymer chains in both diagrams.</a:t>
            </a:r>
          </a:p>
          <a:p>
            <a:pPr marL="0" lvl="0" indent="0" algn="l" rtl="0">
              <a:lnSpc>
                <a:spcPct val="100000"/>
              </a:lnSpc>
              <a:spcBef>
                <a:spcPts val="0"/>
              </a:spcBef>
              <a:spcAft>
                <a:spcPts val="0"/>
              </a:spcAft>
              <a:buSzPts val="1400"/>
              <a:buNone/>
            </a:pPr>
            <a:r>
              <a:rPr lang="en-GB" b="0" i="0" dirty="0"/>
              <a:t>There are relatively strong intermolecular forces holding these chains together, which is why most polymers are solid at room temperature.</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a:p>
            <a:pPr marL="0" lvl="0" indent="0" algn="l" rtl="0">
              <a:lnSpc>
                <a:spcPct val="100000"/>
              </a:lnSpc>
              <a:spcBef>
                <a:spcPts val="0"/>
              </a:spcBef>
              <a:spcAft>
                <a:spcPts val="0"/>
              </a:spcAft>
              <a:buSzPts val="1400"/>
              <a:buNone/>
            </a:pPr>
            <a:r>
              <a:rPr lang="en-GB" b="1" i="0" dirty="0"/>
              <a:t>Additional information for teachers: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i="0" dirty="0"/>
              <a:t>The yellow band on the introduction slides indicates that this is a separate science topic.</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313040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Suggested points:</a:t>
            </a:r>
          </a:p>
          <a:p>
            <a:r>
              <a:rPr lang="en-GB" b="0" dirty="0"/>
              <a:t>Covalent bonds are intramolecular bonds, found within molecules. They are very strong and require a lot of energy to overcome.</a:t>
            </a:r>
          </a:p>
          <a:p>
            <a:r>
              <a:rPr lang="en-GB" b="0" dirty="0"/>
              <a:t>Intermolecular forces are weak forces found between molecules, they do not need much energy to overcome. </a:t>
            </a:r>
          </a:p>
          <a:p>
            <a:r>
              <a:rPr lang="en-GB" b="0" dirty="0"/>
              <a:t>Thermosoftening polymers contain strong covalent bonds within the molecules and weak intermolecular forces between molecules.</a:t>
            </a:r>
          </a:p>
          <a:p>
            <a:r>
              <a:rPr lang="en-GB" b="0" dirty="0"/>
              <a:t>Thermosetting polymers contain strong covalent bonds within the molecules </a:t>
            </a:r>
            <a:r>
              <a:rPr lang="en-GB" b="1" dirty="0"/>
              <a:t>plus</a:t>
            </a:r>
            <a:r>
              <a:rPr lang="en-GB" b="0" dirty="0"/>
              <a:t> crosslinks, which are covalent bonds between molecules. </a:t>
            </a:r>
          </a:p>
          <a:p>
            <a:endParaRPr lang="en-GB" b="0"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265070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in this lesson, students are only expected to be able to represent the repeating units, not the original monomers. That is only required for separate science, so is covered in the next lesson.</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59225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Purpose: </a:t>
            </a:r>
            <a:r>
              <a:rPr lang="en-GB" b="0" baseline="0" dirty="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guidance:</a:t>
            </a:r>
            <a:r>
              <a:rPr lang="en-GB" b="0" baseline="0" dirty="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14</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Purpose: </a:t>
            </a:r>
            <a:r>
              <a:rPr lang="en-GB" b="0" baseline="0" dirty="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guidance:</a:t>
            </a:r>
            <a:r>
              <a:rPr lang="en-GB" b="0" baseline="0" dirty="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15</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models the process of answering an </a:t>
            </a:r>
            <a:r>
              <a:rPr lang="en-GB" b="1" dirty="0"/>
              <a:t>explain</a:t>
            </a:r>
            <a:r>
              <a:rPr lang="en-GB" dirty="0"/>
              <a:t> question.</a:t>
            </a:r>
          </a:p>
          <a:p>
            <a:endParaRPr lang="en-GB" dirty="0"/>
          </a:p>
          <a:p>
            <a:r>
              <a:rPr lang="en-GB" dirty="0"/>
              <a:t>Firstly, students are presented with a generic </a:t>
            </a:r>
            <a:r>
              <a:rPr lang="en-GB" b="1" dirty="0"/>
              <a:t>explain</a:t>
            </a:r>
            <a:r>
              <a:rPr lang="en-GB" dirty="0"/>
              <a:t> question, along with a model answer. Students are also given some simple guidance to follow for producing their own describe answer.</a:t>
            </a:r>
          </a:p>
          <a:p>
            <a:endParaRPr lang="en-GB" dirty="0"/>
          </a:p>
          <a:p>
            <a:r>
              <a:rPr lang="en-GB" dirty="0"/>
              <a:t>The generic question and answer should be used by the teacher to remind students of </a:t>
            </a:r>
          </a:p>
          <a:p>
            <a:pPr>
              <a:buFont typeface="Arial" panose="020B0604020202020204" pitchFamily="34" charset="0"/>
              <a:buChar char="•"/>
            </a:pPr>
            <a:r>
              <a:rPr lang="en-GB" dirty="0"/>
              <a:t>the key features of a great answer</a:t>
            </a:r>
          </a:p>
          <a:p>
            <a:pPr>
              <a:buFont typeface="Arial" panose="020B0604020202020204" pitchFamily="34" charset="0"/>
              <a:buChar char="•"/>
            </a:pPr>
            <a:r>
              <a:rPr lang="en-GB" dirty="0"/>
              <a:t>how to structure their answer</a:t>
            </a:r>
          </a:p>
          <a:p>
            <a:pPr>
              <a:buFont typeface="Arial" panose="020B0604020202020204" pitchFamily="34" charset="0"/>
              <a:buChar char="•"/>
            </a:pPr>
            <a:r>
              <a:rPr lang="en-GB" dirty="0"/>
              <a:t>why the model answer is a good example</a:t>
            </a:r>
          </a:p>
          <a:p>
            <a:pPr>
              <a:buFont typeface="Arial" panose="020B0604020202020204" pitchFamily="34" charset="0"/>
              <a:buChar char="•"/>
            </a:pPr>
            <a:endParaRPr lang="en-GB" dirty="0"/>
          </a:p>
          <a:p>
            <a:pPr marL="228600" indent="0">
              <a:buFont typeface="Arial" panose="020B0604020202020204" pitchFamily="34" charset="0"/>
              <a:buNone/>
            </a:pPr>
            <a:r>
              <a:rPr lang="en-GB" dirty="0"/>
              <a:t>Following this, students will be required to apply this process to answer their own explain question, which will appear in place of the generic questions. This explain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dirty="0"/>
              <a:t>pair students up to write an answer together</a:t>
            </a:r>
          </a:p>
          <a:p>
            <a:pPr marL="400050" indent="-171450">
              <a:buFont typeface="Arial" panose="020B0604020202020204" pitchFamily="34" charset="0"/>
              <a:buChar char="•"/>
            </a:pPr>
            <a:r>
              <a:rPr lang="en-GB" dirty="0"/>
              <a:t>list for students the key words you would like them to include in the answer</a:t>
            </a:r>
          </a:p>
          <a:p>
            <a:pPr marL="400050" indent="-171450">
              <a:buFont typeface="Arial" panose="020B0604020202020204" pitchFamily="34" charset="0"/>
              <a:buChar char="•"/>
            </a:pPr>
            <a:r>
              <a:rPr lang="en-GB" dirty="0"/>
              <a:t>provide a writing frame or ‘points to include’ for students</a:t>
            </a:r>
          </a:p>
          <a:p>
            <a:pPr marL="228600" indent="0">
              <a:buFont typeface="Arial" panose="020B0604020202020204" pitchFamily="34" charset="0"/>
              <a:buNone/>
            </a:pPr>
            <a:endParaRPr lang="en-GB" dirty="0"/>
          </a:p>
          <a:p>
            <a:pPr marL="228600" indent="0">
              <a:buFont typeface="Arial" panose="020B0604020202020204" pitchFamily="34" charset="0"/>
              <a:buNone/>
            </a:pPr>
            <a:r>
              <a:rPr lang="en-GB" dirty="0"/>
              <a:t>A model answer for this question will appear. Teachers should review the model answer with students by referencing the guidance in the green box. For example ‘we can see item 1 in the guidance is to begin with a scientific statement. Notice in the model answer here we have done just that’. Or ‘item 2 in the guidance here says that we should use a linking statement in the answer. Has this been achieved in the model answer? Where can we see this?’.</a:t>
            </a:r>
          </a:p>
          <a:p>
            <a:endParaRPr lang="en-GB" dirty="0"/>
          </a:p>
          <a:p>
            <a:r>
              <a:rPr lang="en-GB" dirty="0"/>
              <a:t>Image from pixabay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65356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models the process of answering an </a:t>
            </a:r>
            <a:r>
              <a:rPr lang="en-GB" b="1" dirty="0"/>
              <a:t>explain</a:t>
            </a:r>
            <a:r>
              <a:rPr lang="en-GB" dirty="0"/>
              <a:t> question.</a:t>
            </a:r>
          </a:p>
          <a:p>
            <a:endParaRPr lang="en-GB" dirty="0"/>
          </a:p>
          <a:p>
            <a:r>
              <a:rPr lang="en-GB" dirty="0"/>
              <a:t>Firstly, students are presented with a generic </a:t>
            </a:r>
            <a:r>
              <a:rPr lang="en-GB" b="1" dirty="0"/>
              <a:t>explain</a:t>
            </a:r>
            <a:r>
              <a:rPr lang="en-GB" dirty="0"/>
              <a:t> question, along with a model answer. Students are also given some simple guidance to follow for producing their own describe answer.</a:t>
            </a:r>
          </a:p>
          <a:p>
            <a:endParaRPr lang="en-GB" dirty="0"/>
          </a:p>
          <a:p>
            <a:r>
              <a:rPr lang="en-GB" dirty="0"/>
              <a:t>The generic question and answer should be used by the teacher to remind students of </a:t>
            </a:r>
          </a:p>
          <a:p>
            <a:pPr>
              <a:buFont typeface="Arial" panose="020B0604020202020204" pitchFamily="34" charset="0"/>
              <a:buChar char="•"/>
            </a:pPr>
            <a:r>
              <a:rPr lang="en-GB" dirty="0"/>
              <a:t>the key features of a great answer</a:t>
            </a:r>
          </a:p>
          <a:p>
            <a:pPr>
              <a:buFont typeface="Arial" panose="020B0604020202020204" pitchFamily="34" charset="0"/>
              <a:buChar char="•"/>
            </a:pPr>
            <a:r>
              <a:rPr lang="en-GB" dirty="0"/>
              <a:t>how to structure their answer</a:t>
            </a:r>
          </a:p>
          <a:p>
            <a:pPr>
              <a:buFont typeface="Arial" panose="020B0604020202020204" pitchFamily="34" charset="0"/>
              <a:buChar char="•"/>
            </a:pPr>
            <a:r>
              <a:rPr lang="en-GB" dirty="0"/>
              <a:t>why the model answer is a good example</a:t>
            </a:r>
          </a:p>
          <a:p>
            <a:pPr>
              <a:buFont typeface="Arial" panose="020B0604020202020204" pitchFamily="34" charset="0"/>
              <a:buChar char="•"/>
            </a:pPr>
            <a:endParaRPr lang="en-GB" dirty="0"/>
          </a:p>
          <a:p>
            <a:pPr marL="228600" indent="0">
              <a:buFont typeface="Arial" panose="020B0604020202020204" pitchFamily="34" charset="0"/>
              <a:buNone/>
            </a:pPr>
            <a:r>
              <a:rPr lang="en-GB" dirty="0"/>
              <a:t>Following this, students will be required to apply this process to answer their own explain question, which will appear in place of the generic questions. This explain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dirty="0"/>
              <a:t>pair students up to write an answer together</a:t>
            </a:r>
          </a:p>
          <a:p>
            <a:pPr marL="400050" indent="-171450">
              <a:buFont typeface="Arial" panose="020B0604020202020204" pitchFamily="34" charset="0"/>
              <a:buChar char="•"/>
            </a:pPr>
            <a:r>
              <a:rPr lang="en-GB" dirty="0"/>
              <a:t>list for students the key words you would like them to include in the answer</a:t>
            </a:r>
          </a:p>
          <a:p>
            <a:pPr marL="400050" indent="-171450">
              <a:buFont typeface="Arial" panose="020B0604020202020204" pitchFamily="34" charset="0"/>
              <a:buChar char="•"/>
            </a:pPr>
            <a:r>
              <a:rPr lang="en-GB" dirty="0"/>
              <a:t>provide a writing frame or ‘points to include’ for students</a:t>
            </a:r>
          </a:p>
          <a:p>
            <a:pPr marL="228600" indent="0">
              <a:buFont typeface="Arial" panose="020B0604020202020204" pitchFamily="34" charset="0"/>
              <a:buNone/>
            </a:pPr>
            <a:endParaRPr lang="en-GB" dirty="0"/>
          </a:p>
          <a:p>
            <a:pPr marL="228600" indent="0">
              <a:buFont typeface="Arial" panose="020B0604020202020204" pitchFamily="34" charset="0"/>
              <a:buNone/>
            </a:pPr>
            <a:r>
              <a:rPr lang="en-GB" dirty="0"/>
              <a:t>A model answer for this question will appear. Teachers should review the model answer with students by referencing the guidance in the green box. For example ‘we can see item 1 in the guidance is to begin with a scientific statement. Notice in the model answer here we have done just that’. Or ‘item 2 in the guidance here says that we should use a linking statement in the answer. Has this been achieved in the model answer? Where can we see this?’.</a:t>
            </a:r>
          </a:p>
          <a:p>
            <a:pPr marL="228600" indent="0">
              <a:buFont typeface="Arial" panose="020B0604020202020204" pitchFamily="34" charset="0"/>
              <a:buNone/>
            </a:pPr>
            <a:endParaRPr lang="en-GB" dirty="0"/>
          </a:p>
          <a:p>
            <a:pPr marL="228600" indent="0">
              <a:buFont typeface="Arial" panose="020B0604020202020204" pitchFamily="34" charset="0"/>
              <a:buNone/>
            </a:pPr>
            <a:r>
              <a:rPr lang="en-GB" dirty="0"/>
              <a:t>Image from pixabay</a:t>
            </a:r>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00706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models the process of answering an </a:t>
            </a:r>
            <a:r>
              <a:rPr lang="en-GB" b="1" dirty="0"/>
              <a:t>explain</a:t>
            </a:r>
            <a:r>
              <a:rPr lang="en-GB" dirty="0"/>
              <a:t> question.</a:t>
            </a:r>
          </a:p>
          <a:p>
            <a:endParaRPr lang="en-GB" dirty="0"/>
          </a:p>
          <a:p>
            <a:r>
              <a:rPr lang="en-GB" dirty="0"/>
              <a:t>Firstly, students are presented with a generic </a:t>
            </a:r>
            <a:r>
              <a:rPr lang="en-GB" b="1" dirty="0"/>
              <a:t>explain</a:t>
            </a:r>
            <a:r>
              <a:rPr lang="en-GB" dirty="0"/>
              <a:t> question, along with a model answer. Students are also given some simple guidance to follow for producing their own describe answer.</a:t>
            </a:r>
          </a:p>
          <a:p>
            <a:endParaRPr lang="en-GB" dirty="0"/>
          </a:p>
          <a:p>
            <a:r>
              <a:rPr lang="en-GB" dirty="0"/>
              <a:t>The generic question and answer should be used by the teacher to remind students of </a:t>
            </a:r>
          </a:p>
          <a:p>
            <a:pPr>
              <a:buFont typeface="Arial" panose="020B0604020202020204" pitchFamily="34" charset="0"/>
              <a:buChar char="•"/>
            </a:pPr>
            <a:r>
              <a:rPr lang="en-GB" dirty="0"/>
              <a:t>the key features of a great answer</a:t>
            </a:r>
          </a:p>
          <a:p>
            <a:pPr>
              <a:buFont typeface="Arial" panose="020B0604020202020204" pitchFamily="34" charset="0"/>
              <a:buChar char="•"/>
            </a:pPr>
            <a:r>
              <a:rPr lang="en-GB" dirty="0"/>
              <a:t>how to structure their answer</a:t>
            </a:r>
          </a:p>
          <a:p>
            <a:pPr>
              <a:buFont typeface="Arial" panose="020B0604020202020204" pitchFamily="34" charset="0"/>
              <a:buChar char="•"/>
            </a:pPr>
            <a:r>
              <a:rPr lang="en-GB" dirty="0"/>
              <a:t>why the model answer is a good example</a:t>
            </a:r>
          </a:p>
          <a:p>
            <a:pPr>
              <a:buFont typeface="Arial" panose="020B0604020202020204" pitchFamily="34" charset="0"/>
              <a:buChar char="•"/>
            </a:pPr>
            <a:endParaRPr lang="en-GB" dirty="0"/>
          </a:p>
          <a:p>
            <a:pPr marL="228600" indent="0">
              <a:buFont typeface="Arial" panose="020B0604020202020204" pitchFamily="34" charset="0"/>
              <a:buNone/>
            </a:pPr>
            <a:r>
              <a:rPr lang="en-GB" dirty="0"/>
              <a:t>Following this, students will be required to apply this process to answer their own explain question, which will appear in place of the generic questions. This explain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dirty="0"/>
              <a:t>pair students up to write an answer together</a:t>
            </a:r>
          </a:p>
          <a:p>
            <a:pPr marL="400050" indent="-171450">
              <a:buFont typeface="Arial" panose="020B0604020202020204" pitchFamily="34" charset="0"/>
              <a:buChar char="•"/>
            </a:pPr>
            <a:r>
              <a:rPr lang="en-GB" dirty="0"/>
              <a:t>list for students the key words you would like them to include in the answer</a:t>
            </a:r>
          </a:p>
          <a:p>
            <a:pPr marL="400050" indent="-171450">
              <a:buFont typeface="Arial" panose="020B0604020202020204" pitchFamily="34" charset="0"/>
              <a:buChar char="•"/>
            </a:pPr>
            <a:r>
              <a:rPr lang="en-GB" dirty="0"/>
              <a:t>provide a writing frame or ‘points to include’ for students</a:t>
            </a:r>
          </a:p>
          <a:p>
            <a:pPr marL="228600" indent="0">
              <a:buFont typeface="Arial" panose="020B0604020202020204" pitchFamily="34" charset="0"/>
              <a:buNone/>
            </a:pPr>
            <a:endParaRPr lang="en-GB" dirty="0"/>
          </a:p>
          <a:p>
            <a:pPr marL="228600" indent="0">
              <a:buFont typeface="Arial" panose="020B0604020202020204" pitchFamily="34" charset="0"/>
              <a:buNone/>
            </a:pPr>
            <a:r>
              <a:rPr lang="en-GB" dirty="0"/>
              <a:t>A model answer for this question will appear. Teachers should review the model answer with students by referencing the guidance in the green box. For example ‘we can see item 1 in the guidance is to begin with a scientific statement. Notice in the model answer here we have done just that’. Or ‘item 2 in the guidance here says that we should use a linking statement in the answer. Has this been achieved in the model answer? Where can we see this?’.</a:t>
            </a:r>
          </a:p>
          <a:p>
            <a:endParaRPr lang="en-GB" dirty="0"/>
          </a:p>
          <a:p>
            <a:r>
              <a:rPr lang="en-GB" dirty="0"/>
              <a:t>Image from pixabay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333088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81964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ea typeface="Century Gothic"/>
                <a:cs typeface="Century Gothic"/>
                <a:sym typeface="Century Gothic"/>
              </a:rPr>
              <a:t>Big idea: Reactions rearrange matter</a:t>
            </a:r>
          </a:p>
          <a:p>
            <a:pPr marL="0" marR="0" lvl="0" indent="0" algn="l" rtl="0">
              <a:lnSpc>
                <a:spcPct val="100000"/>
              </a:lnSpc>
              <a:spcBef>
                <a:spcPts val="0"/>
              </a:spcBef>
              <a:spcAft>
                <a:spcPts val="0"/>
              </a:spcAft>
              <a:buClr>
                <a:srgbClr val="000000"/>
              </a:buClr>
              <a:buSzPts val="2400"/>
              <a:buFont typeface="Arial"/>
              <a:buNone/>
            </a:pPr>
            <a:endParaRPr lang="en-GB" sz="1200" b="1" i="0" u="none" strike="noStrike" cap="none" dirty="0">
              <a:solidFill>
                <a:srgbClr val="1F3864"/>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1F3864"/>
                </a:solidFill>
                <a:latin typeface="Century Gothic"/>
                <a:ea typeface="Century Gothic"/>
                <a:cs typeface="Century Gothic"/>
                <a:sym typeface="Century Gothic"/>
              </a:rPr>
              <a:t>Foundation: </a:t>
            </a:r>
            <a:r>
              <a:rPr lang="en-GB" sz="1200" b="0" i="0" u="none" strike="noStrike" cap="none" dirty="0">
                <a:solidFill>
                  <a:srgbClr val="1F3864"/>
                </a:solidFill>
                <a:latin typeface="Century Gothic"/>
                <a:ea typeface="Century Gothic"/>
                <a:cs typeface="Century Gothic"/>
                <a:sym typeface="Century Gothic"/>
              </a:rPr>
              <a:t>State the formula of the smallest alkane.</a:t>
            </a: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7030A0"/>
                </a:solidFill>
                <a:latin typeface="Century Gothic"/>
                <a:ea typeface="Century Gothic"/>
                <a:cs typeface="Century Gothic"/>
                <a:sym typeface="Century Gothic"/>
              </a:rPr>
              <a:t>Stretch: </a:t>
            </a:r>
            <a:r>
              <a:rPr lang="en-GB" sz="1200" b="0" i="0" u="none" strike="noStrike" cap="none" dirty="0">
                <a:solidFill>
                  <a:srgbClr val="7030A0"/>
                </a:solidFill>
                <a:latin typeface="Century Gothic"/>
                <a:ea typeface="Century Gothic"/>
                <a:cs typeface="Century Gothic"/>
                <a:sym typeface="Century Gothic"/>
              </a:rPr>
              <a:t>Explain why the alkanes are described as saturated.</a:t>
            </a:r>
          </a:p>
          <a:p>
            <a:pPr marL="0" marR="0" lvl="0" indent="0" algn="l" rtl="0">
              <a:lnSpc>
                <a:spcPct val="100000"/>
              </a:lnSpc>
              <a:spcBef>
                <a:spcPts val="0"/>
              </a:spcBef>
              <a:spcAft>
                <a:spcPts val="0"/>
              </a:spcAft>
              <a:buClr>
                <a:srgbClr val="000000"/>
              </a:buClr>
              <a:buSzPts val="2400"/>
              <a:buFont typeface="Arial"/>
              <a:buNone/>
            </a:pPr>
            <a:endParaRPr lang="en-GB" dirty="0"/>
          </a:p>
          <a:p>
            <a:pPr marL="0" lvl="0" indent="0" algn="l" rtl="0">
              <a:lnSpc>
                <a:spcPct val="100000"/>
              </a:lnSpc>
              <a:spcBef>
                <a:spcPts val="0"/>
              </a:spcBef>
              <a:spcAft>
                <a:spcPts val="0"/>
              </a:spcAft>
              <a:buSzPts val="1400"/>
              <a:buNone/>
            </a:pPr>
            <a:r>
              <a:rPr lang="en-GB" b="1" dirty="0"/>
              <a:t>Answers:</a:t>
            </a:r>
          </a:p>
          <a:p>
            <a:pPr marL="0" lvl="0" indent="0" algn="l" rtl="0">
              <a:lnSpc>
                <a:spcPct val="100000"/>
              </a:lnSpc>
              <a:spcBef>
                <a:spcPts val="0"/>
              </a:spcBef>
              <a:spcAft>
                <a:spcPts val="0"/>
              </a:spcAft>
              <a:buSzPts val="1400"/>
              <a:buNone/>
            </a:pPr>
            <a:r>
              <a:rPr lang="en-GB" dirty="0"/>
              <a:t>Foundation: CH</a:t>
            </a:r>
            <a:r>
              <a:rPr lang="en-GB" baseline="-25000" dirty="0"/>
              <a:t>4</a:t>
            </a:r>
            <a:endParaRPr lang="en-GB" sz="1200" b="0" i="0" u="none" strike="noStrike" cap="none" baseline="-25000" dirty="0">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Stretch: </a:t>
            </a:r>
            <a:r>
              <a:rPr lang="en-GB" sz="1200" b="0" i="0" u="none" strike="noStrike" cap="none" dirty="0">
                <a:solidFill>
                  <a:srgbClr val="1F3864"/>
                </a:solidFill>
                <a:latin typeface="Century Gothic"/>
                <a:sym typeface="Century Gothic"/>
              </a:rPr>
              <a:t>They contain only single (C-C) bonds.</a:t>
            </a:r>
            <a:endParaRPr lang="en-GB" dirty="0"/>
          </a:p>
          <a:p>
            <a:pPr marL="0" lvl="0" indent="0" algn="l" rtl="0">
              <a:lnSpc>
                <a:spcPct val="100000"/>
              </a:lnSpc>
              <a:spcBef>
                <a:spcPts val="0"/>
              </a:spcBef>
              <a:spcAft>
                <a:spcPts val="0"/>
              </a:spcAft>
              <a:buSzPts val="1400"/>
              <a:buNone/>
            </a:pPr>
            <a:endParaRPr dirty="0"/>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a:t>
            </a:fld>
            <a:endParaRPr/>
          </a:p>
        </p:txBody>
      </p:sp>
    </p:spTree>
    <p:extLst>
      <p:ext uri="{BB962C8B-B14F-4D97-AF65-F5344CB8AC3E}">
        <p14:creationId xmlns:p14="http://schemas.microsoft.com/office/powerpoint/2010/main" val="1480489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mj-lt"/>
              <a:buNone/>
            </a:pPr>
            <a:r>
              <a:rPr lang="en-GB" b="1" dirty="0"/>
              <a:t>Q1. 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accepted the number ‘n’ as equalling the number of carbon atoms, and disregarded the number of carbons within the brackets. If students answered C, they have calculated the number of hydrogens in the molecule instead. </a:t>
            </a:r>
            <a:r>
              <a:rPr lang="en-GB" i="1" dirty="0"/>
              <a:t>To fix-it, model the correct method of carrying out this calculation and then give students some similar questions to try independently.</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made the common mistake of confusing the bonds within molecules with the IMFs between them. If students answer C, they have confused covalent and ionic bonding. </a:t>
            </a:r>
            <a:r>
              <a:rPr lang="en-GB" b="0" i="1" dirty="0"/>
              <a:t>To fix it, review the different types of bonding and why covalent molecules have relatively low melting and boiling points but polymers have higher melting and boiling points.</a:t>
            </a:r>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or C, they are not clear on the difference between thermosetting or thermosoftening polymers. </a:t>
            </a:r>
            <a:r>
              <a:rPr lang="en-GB" b="0" i="1" dirty="0"/>
              <a:t>To fix it, review the structure of each and how this affects their properties. </a:t>
            </a:r>
            <a:endParaRPr lang="en-GB" i="1"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0689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25</a:t>
            </a:fld>
            <a:endParaRPr lang="en-GB"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baseline="0" dirty="0">
                <a:solidFill>
                  <a:srgbClr val="1F3864"/>
                </a:solidFill>
                <a:latin typeface="Century Gothic"/>
                <a:sym typeface="Century Gothic"/>
              </a:rPr>
              <a:t>Drill answers: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In diamond, each carbon atom is covalently bonded to four other carbon atoms in a giant covalent network.</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In graphite, each carbon atom is covalently bonded to three other carbon atoms in a giant covalent network, and arranged in layers, leaving a free electron from each carbon atom. </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Graphite contains free electrons to carry the charge through the structure, but diamond does not. </a:t>
            </a: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a:t>
            </a:fld>
            <a:endParaRPr/>
          </a:p>
        </p:txBody>
      </p:sp>
    </p:spTree>
    <p:extLst>
      <p:ext uri="{BB962C8B-B14F-4D97-AF65-F5344CB8AC3E}">
        <p14:creationId xmlns:p14="http://schemas.microsoft.com/office/powerpoint/2010/main" val="2994351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dirty="0">
              <a:solidFill>
                <a:schemeClr val="dk1"/>
              </a:solidFill>
              <a:latin typeface="Century Gothic"/>
              <a:ea typeface="Century Gothic"/>
              <a:cs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a:t>
            </a:fld>
            <a:endParaRPr/>
          </a:p>
        </p:txBody>
      </p:sp>
    </p:spTree>
    <p:extLst>
      <p:ext uri="{BB962C8B-B14F-4D97-AF65-F5344CB8AC3E}">
        <p14:creationId xmlns:p14="http://schemas.microsoft.com/office/powerpoint/2010/main" val="2113291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Big Idea: Structure Determines Properties</a:t>
            </a:r>
          </a:p>
          <a:p>
            <a:r>
              <a:rPr lang="en-GB" sz="1200" b="0" kern="1200" dirty="0">
                <a:solidFill>
                  <a:schemeClr val="tx1"/>
                </a:solidFill>
                <a:effectLst/>
                <a:latin typeface="+mn-lt"/>
                <a:ea typeface="+mn-ea"/>
                <a:cs typeface="+mn-cs"/>
              </a:rPr>
              <a:t>In this lesson, which is for both combined and separate science students, students review the key content of polymers from C4.1 Structure and Bonding. The focus will be on relating structure to properties. Addition polymerisation will follow in the next lesson, as this is not required for combined science students. </a:t>
            </a:r>
          </a:p>
          <a:p>
            <a:r>
              <a:rPr lang="en-GB" sz="1200" b="0" kern="1200" dirty="0">
                <a:solidFill>
                  <a:schemeClr val="tx1"/>
                </a:solidFill>
                <a:effectLst/>
                <a:latin typeface="+mn-lt"/>
                <a:ea typeface="+mn-ea"/>
                <a:cs typeface="+mn-cs"/>
              </a:rPr>
              <a:t>This lesson also contains the Chemistry only content of thermosetting vs thermosoftening polymers. </a:t>
            </a:r>
          </a:p>
          <a:p>
            <a:endParaRPr lang="en-GB" sz="1200" kern="1200" dirty="0">
              <a:solidFill>
                <a:schemeClr val="tx1"/>
              </a:solidFill>
              <a:effectLst/>
              <a:latin typeface="+mn-lt"/>
              <a:ea typeface="+mn-ea"/>
              <a:cs typeface="+mn-cs"/>
            </a:endParaRPr>
          </a:p>
          <a:p>
            <a:r>
              <a:rPr lang="en-GB" sz="1200" b="1" kern="1200" dirty="0">
                <a:solidFill>
                  <a:schemeClr val="tx1"/>
                </a:solidFill>
                <a:effectLst/>
                <a:latin typeface="+mn-lt"/>
                <a:ea typeface="+mn-ea"/>
                <a:cs typeface="+mn-cs"/>
              </a:rPr>
              <a:t>Suggested Hook:</a:t>
            </a:r>
          </a:p>
          <a:p>
            <a:r>
              <a:rPr lang="en-GB" sz="1200" b="0" i="1" kern="1200" dirty="0">
                <a:solidFill>
                  <a:schemeClr val="tx1"/>
                </a:solidFill>
                <a:effectLst/>
                <a:latin typeface="+mn-lt"/>
                <a:ea typeface="+mn-ea"/>
                <a:cs typeface="+mn-cs"/>
              </a:rPr>
              <a:t>Using paperclips joined to make a paperclip chain, it can be useful to introduce/review the key terms of monomer and polymer. </a:t>
            </a: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Guidance:</a:t>
            </a:r>
          </a:p>
          <a:p>
            <a:r>
              <a:rPr lang="en-US" b="0" dirty="0"/>
              <a:t>See unit overview document and planning guidance to see how these objectives are typically assessed at GCSE, including examples of what students should be able to do following this lesson.</a:t>
            </a:r>
          </a:p>
          <a:p>
            <a:r>
              <a:rPr lang="en-US" b="1" dirty="0"/>
              <a:t>Planning for different needs:</a:t>
            </a:r>
          </a:p>
          <a:p>
            <a:r>
              <a:rPr lang="en-US" b="0" dirty="0"/>
              <a:t>The learning objectives given on this slide are suggested based on the most common requirements for exams, however they can be adapted based on the needs of different classes.</a:t>
            </a:r>
          </a:p>
          <a:p>
            <a:r>
              <a:rPr lang="en-US" b="0" dirty="0"/>
              <a:t>For best practice, the unit preparation booklet should be used to determine the appropriate focus of lessons within the unit. </a:t>
            </a:r>
          </a:p>
          <a:p>
            <a:r>
              <a:rPr lang="en-US" b="0" dirty="0"/>
              <a:t>While it is not possible to explicitly split content into levelled grades, we recommend that lesson objectives can be classified as critical, core or stretch. </a:t>
            </a:r>
          </a:p>
          <a:p>
            <a:r>
              <a:rPr lang="en-US" b="0" i="1" dirty="0"/>
              <a:t>Critical</a:t>
            </a:r>
            <a:r>
              <a:rPr lang="en-US" b="0" dirty="0"/>
              <a:t>: the content or skill is essential for all students to be able to progress.</a:t>
            </a:r>
          </a:p>
          <a:p>
            <a:r>
              <a:rPr lang="en-US" b="0" i="1" dirty="0"/>
              <a:t>Core</a:t>
            </a:r>
            <a:r>
              <a:rPr lang="en-US" b="0" dirty="0"/>
              <a:t>: the content or skill is important for students to progress, but other opportunities may be available to revisit it.</a:t>
            </a:r>
          </a:p>
          <a:p>
            <a:r>
              <a:rPr lang="en-US" b="0" i="1" dirty="0"/>
              <a:t>Stretch</a:t>
            </a:r>
            <a:r>
              <a:rPr lang="en-US" b="0" dirty="0"/>
              <a:t>: the content or skill may not be essential for all students but is important for students aiming for the highest grades.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1" dirty="0"/>
              <a:t>Key skill: </a:t>
            </a:r>
            <a:r>
              <a:rPr lang="en-US" b="0" dirty="0"/>
              <a:t>this is a crucial skill being developed in this unit as part of the skill mapping</a:t>
            </a:r>
          </a:p>
          <a:p>
            <a:endParaRPr lang="en-US" dirty="0"/>
          </a:p>
          <a:p>
            <a:r>
              <a:rPr lang="en-GB" sz="1800" b="1" dirty="0">
                <a:effectLst/>
                <a:highlight>
                  <a:srgbClr val="00FF00"/>
                </a:highlight>
                <a:latin typeface="Century Gothic" panose="020B0502020202020204" pitchFamily="34" charset="0"/>
                <a:ea typeface="Calibri" panose="020F0502020204030204" pitchFamily="34" charset="0"/>
                <a:cs typeface="Arial" panose="020B0604020202020204" pitchFamily="34" charset="0"/>
              </a:rPr>
              <a:t>C5.1.12 Lesson Objectives:</a:t>
            </a:r>
          </a:p>
          <a:p>
            <a:r>
              <a:rPr lang="en-US" sz="1800" dirty="0">
                <a:latin typeface="Century Gothic" panose="020B0502020202020204" pitchFamily="34" charset="0"/>
              </a:rPr>
              <a:t>Critical: Define a polymer</a:t>
            </a:r>
          </a:p>
          <a:p>
            <a:r>
              <a:rPr lang="en-US" sz="1800" dirty="0">
                <a:latin typeface="Century Gothic" panose="020B0502020202020204" pitchFamily="34" charset="0"/>
              </a:rPr>
              <a:t>Core: Explain the difference between thermosoftening and thermosetting polymers</a:t>
            </a:r>
          </a:p>
          <a:p>
            <a:r>
              <a:rPr lang="en-US" sz="1800" dirty="0">
                <a:latin typeface="Century Gothic" panose="020B0502020202020204" pitchFamily="34" charset="0"/>
              </a:rPr>
              <a:t>Core: Explain how the properties of a polymer make it suited to a function</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3324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GB" b="1" dirty="0"/>
              <a:t>Purpose: </a:t>
            </a:r>
            <a:r>
              <a:rPr lang="en-GB" dirty="0"/>
              <a:t>to spend time on any gaps identified in previous learning from previous exit ticket.</a:t>
            </a:r>
          </a:p>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endParaRPr lang="en-GB" b="1" dirty="0"/>
          </a:p>
          <a:p>
            <a:pPr marL="0" marR="0" lvl="0" indent="0" algn="l" rtl="0">
              <a:lnSpc>
                <a:spcPct val="100000"/>
              </a:lnSpc>
              <a:spcBef>
                <a:spcPts val="0"/>
              </a:spcBef>
              <a:spcAft>
                <a:spcPts val="0"/>
              </a:spcAft>
              <a:buClr>
                <a:schemeClr val="dk1"/>
              </a:buClr>
              <a:buSzPts val="1200"/>
              <a:buFont typeface="+mj-lt"/>
              <a:buNone/>
            </a:pPr>
            <a:r>
              <a:rPr lang="en-GB" b="1" dirty="0"/>
              <a:t>Guidance from previous exit ticket:</a:t>
            </a:r>
          </a:p>
          <a:p>
            <a:pPr marL="0" marR="0" lvl="0" indent="0" algn="l" rtl="0">
              <a:lnSpc>
                <a:spcPct val="100000"/>
              </a:lnSpc>
              <a:spcBef>
                <a:spcPts val="0"/>
              </a:spcBef>
              <a:spcAft>
                <a:spcPts val="0"/>
              </a:spcAft>
              <a:buClr>
                <a:schemeClr val="dk1"/>
              </a:buClr>
              <a:buSzPts val="1200"/>
              <a:buFont typeface="Calibri"/>
              <a:buNone/>
            </a:pPr>
            <a:r>
              <a:rPr lang="en-GB" b="1" dirty="0"/>
              <a:t>Q1. Answer: C</a:t>
            </a:r>
            <a:endParaRPr lang="en-GB" dirty="0"/>
          </a:p>
          <a:p>
            <a:pPr marL="0" marR="0" lvl="0" indent="0" algn="l" rtl="0">
              <a:lnSpc>
                <a:spcPct val="100000"/>
              </a:lnSpc>
              <a:spcBef>
                <a:spcPts val="0"/>
              </a:spcBef>
              <a:spcAft>
                <a:spcPts val="0"/>
              </a:spcAft>
              <a:buClr>
                <a:schemeClr val="dk1"/>
              </a:buClr>
              <a:buSzPts val="1200"/>
              <a:buFont typeface="Calibri"/>
              <a:buNone/>
            </a:pPr>
            <a:r>
              <a:rPr lang="en-GB" b="0" dirty="0"/>
              <a:t>If students answer A or B, they are not clear on the reactants needed to produce an ester. </a:t>
            </a:r>
            <a:r>
              <a:rPr lang="en-GB" b="0" i="1" dirty="0"/>
              <a:t>To fix-it, review the general equation for the formation of an ester. </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recognised the second part of the ester name but not the first. If students answer C, they have recognised the first part of the ester name but not the first. </a:t>
            </a:r>
            <a:r>
              <a:rPr lang="en-GB" b="0" i="1" dirty="0"/>
              <a:t>To fix it, review the naming convention used for naming esters. Students are only expected to know ethyl ethanoate but an understanding of the naming can help consolidate the reactants that were involved. </a:t>
            </a:r>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or B, they are not clear on the uses of esters versus alcohols. </a:t>
            </a:r>
            <a:r>
              <a:rPr lang="en-GB" b="0" i="1" dirty="0"/>
              <a:t>To fix it, review the uses of different homologous series. </a:t>
            </a:r>
            <a:endParaRPr lang="en-GB" i="1" dirty="0"/>
          </a:p>
          <a:p>
            <a:pPr marL="0" marR="0" lvl="0" indent="0" algn="l" rtl="0">
              <a:lnSpc>
                <a:spcPct val="100000"/>
              </a:lnSpc>
              <a:spcBef>
                <a:spcPts val="0"/>
              </a:spcBef>
              <a:spcAft>
                <a:spcPts val="0"/>
              </a:spcAft>
              <a:buClr>
                <a:schemeClr val="dk1"/>
              </a:buClr>
              <a:buSzPts val="1200"/>
              <a:buFont typeface="+mj-lt"/>
              <a:buNone/>
            </a:pPr>
            <a:endParaRPr lang="en-GB" b="1" dirty="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7</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GB" b="1" dirty="0"/>
              <a:t>Suggested exposition:</a:t>
            </a:r>
          </a:p>
          <a:p>
            <a:pPr marL="0" lvl="0" indent="0" algn="l" rtl="0">
              <a:lnSpc>
                <a:spcPct val="100000"/>
              </a:lnSpc>
              <a:spcBef>
                <a:spcPts val="0"/>
              </a:spcBef>
              <a:spcAft>
                <a:spcPts val="0"/>
              </a:spcAft>
              <a:buSzPts val="1400"/>
              <a:buNone/>
            </a:pPr>
            <a:r>
              <a:rPr lang="en-GB" b="0" dirty="0"/>
              <a:t>Let’s talk about polymers. </a:t>
            </a:r>
            <a:r>
              <a:rPr lang="en-GB" b="0" i="1" dirty="0"/>
              <a:t>What is a polymer? </a:t>
            </a:r>
            <a:r>
              <a:rPr lang="en-GB" b="1" i="1" dirty="0"/>
              <a:t>A long chain molecule made of many units</a:t>
            </a:r>
          </a:p>
          <a:p>
            <a:pPr marL="0" lvl="0" indent="0" algn="l" rtl="0">
              <a:lnSpc>
                <a:spcPct val="100000"/>
              </a:lnSpc>
              <a:spcBef>
                <a:spcPts val="0"/>
              </a:spcBef>
              <a:spcAft>
                <a:spcPts val="0"/>
              </a:spcAft>
              <a:buSzPts val="1400"/>
              <a:buNone/>
            </a:pPr>
            <a:r>
              <a:rPr lang="en-GB" b="0" i="0" dirty="0"/>
              <a:t>The word polymer gives us a clue as to it’s meaning. The prefix ‘poly-’ means many. And the suffix ‘-</a:t>
            </a:r>
            <a:r>
              <a:rPr lang="en-GB" b="0" i="0" dirty="0" err="1"/>
              <a:t>mer</a:t>
            </a:r>
            <a:r>
              <a:rPr lang="en-GB" b="0" i="0" dirty="0"/>
              <a:t>’ means units.</a:t>
            </a:r>
          </a:p>
          <a:p>
            <a:pPr marL="0" lvl="0" indent="0" algn="l" rtl="0">
              <a:lnSpc>
                <a:spcPct val="100000"/>
              </a:lnSpc>
              <a:spcBef>
                <a:spcPts val="0"/>
              </a:spcBef>
              <a:spcAft>
                <a:spcPts val="0"/>
              </a:spcAft>
              <a:buSzPts val="1400"/>
              <a:buNone/>
            </a:pPr>
            <a:r>
              <a:rPr lang="en-GB" b="0" i="0" dirty="0"/>
              <a:t>So in all polymers, there are many units making a much bigger molecule. The units are called monomers, and the whole molecule is the polymer.</a:t>
            </a:r>
          </a:p>
          <a:p>
            <a:pPr marL="0" lvl="0" indent="0" algn="l" rtl="0">
              <a:lnSpc>
                <a:spcPct val="100000"/>
              </a:lnSpc>
              <a:spcBef>
                <a:spcPts val="0"/>
              </a:spcBef>
              <a:spcAft>
                <a:spcPts val="0"/>
              </a:spcAft>
              <a:buSzPts val="1400"/>
              <a:buNone/>
            </a:pPr>
            <a:r>
              <a:rPr lang="en-GB" b="0" i="0" dirty="0"/>
              <a:t>Let’s look back at the example you’ve seen already in biology. </a:t>
            </a:r>
            <a:r>
              <a:rPr lang="en-GB" b="0" dirty="0"/>
              <a:t>You have come across polymers before when studying DNA. DNA is a natural polymer. </a:t>
            </a:r>
            <a:endParaRPr lang="en-GB" b="0" i="0" dirty="0"/>
          </a:p>
          <a:p>
            <a:pPr marL="0" lvl="0" indent="0" algn="l" rtl="0">
              <a:lnSpc>
                <a:spcPct val="100000"/>
              </a:lnSpc>
              <a:spcBef>
                <a:spcPts val="0"/>
              </a:spcBef>
              <a:spcAft>
                <a:spcPts val="0"/>
              </a:spcAft>
              <a:buSzPts val="1400"/>
              <a:buNone/>
            </a:pPr>
            <a:r>
              <a:rPr lang="en-GB" b="0" i="1" dirty="0"/>
              <a:t>Can you remember what the monomers are in DNA? </a:t>
            </a:r>
            <a:r>
              <a:rPr lang="en-GB" b="1" i="1" dirty="0"/>
              <a:t>Nucleotides</a:t>
            </a:r>
          </a:p>
          <a:p>
            <a:pPr marL="0" lvl="0" indent="0" algn="l" rtl="0">
              <a:lnSpc>
                <a:spcPct val="100000"/>
              </a:lnSpc>
              <a:spcBef>
                <a:spcPts val="0"/>
              </a:spcBef>
              <a:spcAft>
                <a:spcPts val="0"/>
              </a:spcAft>
              <a:buSzPts val="1400"/>
              <a:buNone/>
            </a:pPr>
            <a:r>
              <a:rPr lang="en-GB" b="1" i="0" dirty="0"/>
              <a:t>Display the white box with the question.</a:t>
            </a:r>
          </a:p>
          <a:p>
            <a:pPr marL="0" lvl="0" indent="0" algn="l" rtl="0">
              <a:lnSpc>
                <a:spcPct val="100000"/>
              </a:lnSpc>
              <a:spcBef>
                <a:spcPts val="0"/>
              </a:spcBef>
              <a:spcAft>
                <a:spcPts val="0"/>
              </a:spcAft>
              <a:buSzPts val="1400"/>
              <a:buNone/>
            </a:pPr>
            <a:r>
              <a:rPr lang="en-GB" b="0" i="0" dirty="0"/>
              <a:t>This is a very complex polymer called polystyrene. You don’t need to know anything about this structure until you get to A-level chemistry, however you should be able to see that it is a long chain molecule with lots of repeating units.</a:t>
            </a:r>
          </a:p>
          <a:p>
            <a:pPr marL="0" lvl="0" indent="0" algn="l" rtl="0">
              <a:lnSpc>
                <a:spcPct val="100000"/>
              </a:lnSpc>
              <a:spcBef>
                <a:spcPts val="0"/>
              </a:spcBef>
              <a:spcAft>
                <a:spcPts val="0"/>
              </a:spcAft>
              <a:buSzPts val="1400"/>
              <a:buNone/>
            </a:pPr>
            <a:r>
              <a:rPr lang="en-GB" b="0" i="0" dirty="0"/>
              <a:t>You should be able to see that it is a polymer.</a:t>
            </a:r>
          </a:p>
          <a:p>
            <a:pPr marL="0" lvl="0" indent="0" algn="l" rtl="0">
              <a:lnSpc>
                <a:spcPct val="100000"/>
              </a:lnSpc>
              <a:spcBef>
                <a:spcPts val="0"/>
              </a:spcBef>
              <a:spcAft>
                <a:spcPts val="0"/>
              </a:spcAft>
              <a:buSzPts val="1400"/>
              <a:buNone/>
            </a:pPr>
            <a:r>
              <a:rPr lang="en-GB" b="0" i="1" dirty="0"/>
              <a:t>Can you identify the monomer in this polymer?</a:t>
            </a:r>
            <a:r>
              <a:rPr lang="en-GB" b="0" i="0" dirty="0"/>
              <a:t> </a:t>
            </a:r>
            <a:r>
              <a:rPr lang="en-GB" b="1" i="0" dirty="0"/>
              <a:t>Get a student volunteer to come up and circle one repeating unit</a:t>
            </a:r>
          </a:p>
          <a:p>
            <a:pPr marL="0" lvl="0" indent="0" algn="l" rtl="0">
              <a:lnSpc>
                <a:spcPct val="100000"/>
              </a:lnSpc>
              <a:spcBef>
                <a:spcPts val="0"/>
              </a:spcBef>
              <a:spcAft>
                <a:spcPts val="0"/>
              </a:spcAft>
              <a:buSzPts val="1400"/>
              <a:buNone/>
            </a:pPr>
            <a:r>
              <a:rPr lang="en-GB" b="0" i="0" dirty="0"/>
              <a:t>The name of this polymer is polystyrene. The name of the monomer is styrene (without the poly in front). This is the case with many polymers, where the polymer name is the same as the monomer name, but the polymer also has a poly in front.</a:t>
            </a:r>
          </a:p>
          <a:p>
            <a:pPr marL="0" lvl="0" indent="0" algn="l" rtl="0">
              <a:lnSpc>
                <a:spcPct val="100000"/>
              </a:lnSpc>
              <a:spcBef>
                <a:spcPts val="0"/>
              </a:spcBef>
              <a:spcAft>
                <a:spcPts val="0"/>
              </a:spcAft>
              <a:buSzPts val="1400"/>
              <a:buNone/>
            </a:pPr>
            <a:r>
              <a:rPr lang="en-GB" b="0" i="0" dirty="0"/>
              <a:t>For example the monomer ethene. </a:t>
            </a:r>
            <a:r>
              <a:rPr lang="en-GB" b="0" i="1" dirty="0"/>
              <a:t>What might the polymer be called that lots of ethenes make? </a:t>
            </a:r>
            <a:r>
              <a:rPr lang="en-GB" b="1" i="1" dirty="0"/>
              <a:t>Polyethene</a:t>
            </a:r>
          </a:p>
          <a:p>
            <a:pPr marL="0" lvl="0" indent="0" algn="l" rtl="0">
              <a:lnSpc>
                <a:spcPct val="100000"/>
              </a:lnSpc>
              <a:spcBef>
                <a:spcPts val="0"/>
              </a:spcBef>
              <a:spcAft>
                <a:spcPts val="0"/>
              </a:spcAft>
              <a:buSzPts val="1400"/>
              <a:buNone/>
            </a:pPr>
            <a:r>
              <a:rPr lang="en-GB" b="0" i="0" dirty="0"/>
              <a:t>As you may have guessed, there are many many many different kinds of polymers, The properties of a polymer depends on to things:</a:t>
            </a:r>
          </a:p>
          <a:p>
            <a:pPr marL="171450" lvl="0" indent="-171450" algn="l" rtl="0">
              <a:lnSpc>
                <a:spcPct val="100000"/>
              </a:lnSpc>
              <a:spcBef>
                <a:spcPts val="0"/>
              </a:spcBef>
              <a:spcAft>
                <a:spcPts val="0"/>
              </a:spcAft>
              <a:buSzPts val="1400"/>
              <a:buFont typeface="Arial" panose="020B0604020202020204" pitchFamily="34" charset="0"/>
              <a:buChar char="•"/>
            </a:pPr>
            <a:r>
              <a:rPr lang="en-GB" b="0" i="0" dirty="0"/>
              <a:t>the monomers it is made from</a:t>
            </a:r>
          </a:p>
          <a:p>
            <a:pPr marL="171450" lvl="0" indent="-171450" algn="l" rtl="0">
              <a:lnSpc>
                <a:spcPct val="100000"/>
              </a:lnSpc>
              <a:spcBef>
                <a:spcPts val="0"/>
              </a:spcBef>
              <a:spcAft>
                <a:spcPts val="0"/>
              </a:spcAft>
              <a:buSzPts val="1400"/>
              <a:buFont typeface="Arial" panose="020B0604020202020204" pitchFamily="34" charset="0"/>
              <a:buChar char="•"/>
            </a:pPr>
            <a:r>
              <a:rPr lang="en-GB" b="0" i="0" dirty="0"/>
              <a:t>the conditions that the polymer is made in</a:t>
            </a:r>
          </a:p>
          <a:p>
            <a:pPr marL="0" lvl="0" indent="0" algn="l" rtl="0">
              <a:lnSpc>
                <a:spcPct val="100000"/>
              </a:lnSpc>
              <a:spcBef>
                <a:spcPts val="0"/>
              </a:spcBef>
              <a:spcAft>
                <a:spcPts val="0"/>
              </a:spcAft>
              <a:buSzPts val="1400"/>
              <a:buNone/>
            </a:pPr>
            <a:endParaRPr lang="en-GB" b="1" i="1" dirty="0"/>
          </a:p>
          <a:p>
            <a:pPr marL="0" lvl="0" indent="0" algn="l" rtl="0">
              <a:lnSpc>
                <a:spcPct val="100000"/>
              </a:lnSpc>
              <a:spcBef>
                <a:spcPts val="0"/>
              </a:spcBef>
              <a:spcAft>
                <a:spcPts val="0"/>
              </a:spcAft>
              <a:buSzPts val="1400"/>
              <a:buNone/>
            </a:pPr>
            <a:r>
              <a:rPr lang="en-GB" b="1" i="0" dirty="0"/>
              <a:t>Teacher guidance:</a:t>
            </a:r>
          </a:p>
          <a:p>
            <a:pPr marL="0" lvl="0" indent="0" algn="l" rtl="0">
              <a:lnSpc>
                <a:spcPct val="100000"/>
              </a:lnSpc>
              <a:spcBef>
                <a:spcPts val="0"/>
              </a:spcBef>
              <a:spcAft>
                <a:spcPts val="0"/>
              </a:spcAft>
              <a:buSzPts val="1400"/>
              <a:buNone/>
            </a:pPr>
            <a:r>
              <a:rPr lang="en-GB" b="0" i="0" dirty="0"/>
              <a:t>It’s helpful to use molymods here to demonstrate that </a:t>
            </a:r>
          </a:p>
          <a:p>
            <a:pPr marL="171450" lvl="0" indent="-171450" algn="l" rtl="0">
              <a:lnSpc>
                <a:spcPct val="100000"/>
              </a:lnSpc>
              <a:spcBef>
                <a:spcPts val="0"/>
              </a:spcBef>
              <a:spcAft>
                <a:spcPts val="0"/>
              </a:spcAft>
              <a:buSzPts val="1400"/>
              <a:buFont typeface="Arial" panose="020B0604020202020204" pitchFamily="34" charset="0"/>
              <a:buChar char="•"/>
            </a:pPr>
            <a:r>
              <a:rPr lang="en-GB" b="0" i="0" dirty="0"/>
              <a:t>many monomers make a polymer</a:t>
            </a:r>
          </a:p>
          <a:p>
            <a:pPr marL="171450" lvl="0" indent="-171450" algn="l" rtl="0">
              <a:lnSpc>
                <a:spcPct val="100000"/>
              </a:lnSpc>
              <a:spcBef>
                <a:spcPts val="0"/>
              </a:spcBef>
              <a:spcAft>
                <a:spcPts val="0"/>
              </a:spcAft>
              <a:buSzPts val="1400"/>
              <a:buFont typeface="Arial" panose="020B0604020202020204" pitchFamily="34" charset="0"/>
              <a:buChar char="•"/>
            </a:pPr>
            <a:r>
              <a:rPr lang="en-GB" b="0" i="0" dirty="0"/>
              <a:t>monomers do not always look like single atoms. </a:t>
            </a:r>
          </a:p>
          <a:p>
            <a:pPr marL="0" lvl="0" indent="0" algn="l" rtl="0">
              <a:lnSpc>
                <a:spcPct val="100000"/>
              </a:lnSpc>
              <a:spcBef>
                <a:spcPts val="0"/>
              </a:spcBef>
              <a:spcAft>
                <a:spcPts val="0"/>
              </a:spcAft>
              <a:buSzPts val="1400"/>
              <a:buFont typeface="Arial" panose="020B0604020202020204" pitchFamily="34" charset="0"/>
              <a:buNone/>
            </a:pPr>
            <a:r>
              <a:rPr lang="en-GB" b="0" i="0" dirty="0"/>
              <a:t>Note that it is not necessary for students to understand what the rings in the displayed formula represent, or any detail about this molecule. This question is there simple to illustrate that there are many different types of polymers, but they are all long chain molecules with repeating units. Students at this stage should just be able to spot a repeating pattern.</a:t>
            </a:r>
          </a:p>
          <a:p>
            <a:pPr marL="0" lvl="0" indent="0" algn="l" rtl="0">
              <a:lnSpc>
                <a:spcPct val="100000"/>
              </a:lnSpc>
              <a:spcBef>
                <a:spcPts val="0"/>
              </a:spcBef>
              <a:spcAft>
                <a:spcPts val="0"/>
              </a:spcAft>
              <a:buSzPts val="1400"/>
              <a:buNone/>
            </a:pPr>
            <a:endParaRPr lang="en-GB" dirty="0"/>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Image source: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err="1"/>
              <a:t>CC@https</a:t>
            </a:r>
            <a:r>
              <a:rPr lang="en-GB" dirty="0"/>
              <a:t>://</a:t>
            </a:r>
            <a:r>
              <a:rPr lang="en-GB" dirty="0" err="1"/>
              <a:t>www.researchgate.net</a:t>
            </a:r>
            <a:r>
              <a:rPr lang="en-GB" dirty="0"/>
              <a:t>/publication/376644750_Biobased_Polylactide_Nanoparticles_as_Novel_Gene_Delivery_Nanoplatforms_Can_They_Be_Used_for_DNA_Transport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err="1"/>
              <a:t>CC@https</a:t>
            </a:r>
            <a:r>
              <a:rPr lang="en-GB" dirty="0"/>
              <a:t>://</a:t>
            </a:r>
            <a:r>
              <a:rPr lang="en-GB" dirty="0" err="1"/>
              <a:t>www.flickr.com</a:t>
            </a:r>
            <a:r>
              <a:rPr lang="en-GB" dirty="0"/>
              <a:t>/photos/92858124@N06/8438789492</a:t>
            </a:r>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815928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Suggested exposition:</a:t>
            </a:r>
          </a:p>
          <a:p>
            <a:r>
              <a:rPr lang="en-GB" b="0" dirty="0"/>
              <a:t>Just like the displayed formulae we saw in the different types of homologous series, we can also represent polymers with a displayed formula, to show their structure.</a:t>
            </a:r>
          </a:p>
          <a:p>
            <a:r>
              <a:rPr lang="en-GB" b="0" dirty="0"/>
              <a:t>Here is an example of a displayed formula for a polymer.</a:t>
            </a:r>
          </a:p>
          <a:p>
            <a:r>
              <a:rPr lang="en-GB" b="0" i="1" dirty="0"/>
              <a:t>What does the C represent? </a:t>
            </a:r>
            <a:r>
              <a:rPr lang="en-GB" b="1" i="1" dirty="0"/>
              <a:t>A carbon atom.</a:t>
            </a:r>
          </a:p>
          <a:p>
            <a:r>
              <a:rPr lang="en-GB" b="0" i="0" dirty="0"/>
              <a:t>So we know that this polymer contains carbon atoms</a:t>
            </a:r>
          </a:p>
          <a:p>
            <a:r>
              <a:rPr lang="en-GB" b="0" i="1" dirty="0"/>
              <a:t>What does the H represent? </a:t>
            </a:r>
            <a:r>
              <a:rPr lang="en-GB" b="1" i="1" dirty="0"/>
              <a:t>A hydrogen atom</a:t>
            </a:r>
          </a:p>
          <a:p>
            <a:r>
              <a:rPr lang="en-GB" b="0" i="0" dirty="0"/>
              <a:t>So we can see that there are several hydrogen atoms in this polymer</a:t>
            </a:r>
          </a:p>
          <a:p>
            <a:r>
              <a:rPr lang="en-GB" b="0" i="1" dirty="0"/>
              <a:t>What do the lines represent? </a:t>
            </a:r>
            <a:r>
              <a:rPr lang="en-GB" b="1" i="1" dirty="0"/>
              <a:t>A strong covalent bond</a:t>
            </a:r>
            <a:endParaRPr lang="en-GB" b="0" i="1" dirty="0"/>
          </a:p>
          <a:p>
            <a:endParaRPr lang="en-GB" b="0" i="1" dirty="0"/>
          </a:p>
          <a:p>
            <a:r>
              <a:rPr lang="en-GB" b="0" i="0" dirty="0"/>
              <a:t>Now notice that a part of this polymer formula has big brackets around it and a little ‘n’ sitting outside those brackets.</a:t>
            </a:r>
          </a:p>
          <a:p>
            <a:r>
              <a:rPr lang="en-GB" b="0" i="0" dirty="0"/>
              <a:t>We know that polymers are very very very long molecules. So these brackets tell us that in reality  if we were to look at this molecule, it would actually be longer than what we can see here. That part in the brackets represents one monomer, or one unit of the polymer. And it is repeated many many times. The number n, tells you how many times.</a:t>
            </a:r>
          </a:p>
          <a:p>
            <a:r>
              <a:rPr lang="en-GB" b="0" i="0" dirty="0"/>
              <a:t>So if instead of an n, I had the number 100, that means that this polymer would have 100 of the part in the brackets repeating, so it is in fact a very long molecule.</a:t>
            </a:r>
          </a:p>
          <a:p>
            <a:r>
              <a:rPr lang="en-GB" b="1" i="0" dirty="0"/>
              <a:t>Show the example on the slide where n = 3.</a:t>
            </a:r>
            <a:r>
              <a:rPr lang="en-GB" b="0" i="0" dirty="0"/>
              <a:t> </a:t>
            </a:r>
          </a:p>
          <a:p>
            <a:r>
              <a:rPr lang="en-GB" b="0" i="0" dirty="0"/>
              <a:t>Here we can see an example of this. two carbons sit inside the brackets. And we can see than n=3, so this will be repeated 3 times in the main molecule.</a:t>
            </a:r>
          </a:p>
          <a:p>
            <a:r>
              <a:rPr lang="en-GB" b="1" i="1" dirty="0"/>
              <a:t>Why don’t we just draw out the full polymer each time? Because many polymers are very long molecules, and so it would take much too long. We need a shorthand way of writing the formulae of long molecules!</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329066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1_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2216417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257316440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399397594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363147669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933553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27940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247858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156931179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178491038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428174400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327438764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2441013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315982263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406090355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2161079"/>
      </p:ext>
    </p:extLst>
  </p:cSld>
  <p:clrMap bg1="lt1" tx1="dk1" bg2="lt2" tx2="dk2" accent1="accent1" accent2="accent2" accent3="accent3" accent4="accent4" accent5="accent5" accent6="accent6" hlink="hlink" folHlink="folHlink"/>
  <p:sldLayoutIdLst>
    <p:sldLayoutId id="2147483776" r:id="rId1"/>
    <p:sldLayoutId id="2147483674" r:id="rId2"/>
    <p:sldLayoutId id="2147483675" r:id="rId3"/>
    <p:sldLayoutId id="2147483664" r:id="rId4"/>
    <p:sldLayoutId id="2147483666" r:id="rId5"/>
    <p:sldLayoutId id="2147483667" r:id="rId6"/>
    <p:sldLayoutId id="2147483777" r:id="rId7"/>
    <p:sldLayoutId id="2147483668" r:id="rId8"/>
    <p:sldLayoutId id="2147483669" r:id="rId9"/>
    <p:sldLayoutId id="2147483670" r:id="rId10"/>
    <p:sldLayoutId id="2147483677" r:id="rId11"/>
    <p:sldLayoutId id="2147483698" r:id="rId12"/>
    <p:sldLayoutId id="2147483779" r:id="rId13"/>
    <p:sldLayoutId id="2147483780" r:id="rId14"/>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4.xml"/><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dirty="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dirty="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dirty="0">
                <a:latin typeface="Century Gothic" panose="020B0502020202020204" pitchFamily="34" charset="0"/>
              </a:rPr>
              <a:t>Refer to the ‘</a:t>
            </a:r>
            <a:r>
              <a:rPr lang="en-US" sz="1600" b="1" dirty="0">
                <a:latin typeface="Century Gothic" panose="020B0502020202020204" pitchFamily="34" charset="0"/>
              </a:rPr>
              <a:t>notes</a:t>
            </a:r>
            <a:r>
              <a:rPr lang="en-US" sz="1600" dirty="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dirty="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dirty="0">
                <a:latin typeface="Century Gothic" panose="020B0502020202020204" pitchFamily="34" charset="0"/>
              </a:rPr>
              <a:t>Before the lesson, </a:t>
            </a:r>
            <a:r>
              <a:rPr lang="en-US" sz="1600" b="1" dirty="0">
                <a:latin typeface="Century Gothic" panose="020B0502020202020204" pitchFamily="34" charset="0"/>
              </a:rPr>
              <a:t>adapt the fix-it slide </a:t>
            </a:r>
            <a:r>
              <a:rPr lang="en-US" sz="1600" dirty="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dirty="0">
                <a:latin typeface="Century Gothic" panose="020B0502020202020204" pitchFamily="34" charset="0"/>
              </a:rPr>
              <a:t>Choose from the suggested </a:t>
            </a:r>
            <a:r>
              <a:rPr lang="en-US" sz="1600" b="1" dirty="0">
                <a:latin typeface="Century Gothic" panose="020B0502020202020204" pitchFamily="34" charset="0"/>
              </a:rPr>
              <a:t>activities</a:t>
            </a:r>
            <a:r>
              <a:rPr lang="en-US" sz="1600" dirty="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dirty="0">
                <a:latin typeface="Century Gothic" panose="020B0502020202020204" pitchFamily="34" charset="0"/>
              </a:rPr>
              <a:t>These lessons are designed to occupy approximately 1 hour. To adapt for a </a:t>
            </a:r>
            <a:r>
              <a:rPr lang="en-US" sz="1600" b="1" dirty="0">
                <a:latin typeface="Century Gothic" panose="020B0502020202020204" pitchFamily="34" charset="0"/>
              </a:rPr>
              <a:t>shorter or longer lesson duration</a:t>
            </a:r>
            <a:r>
              <a:rPr lang="en-US" sz="1600" dirty="0">
                <a:latin typeface="Century Gothic" panose="020B0502020202020204" pitchFamily="34" charset="0"/>
              </a:rPr>
              <a:t> we advise you to adapt the </a:t>
            </a:r>
            <a:r>
              <a:rPr lang="en-US" sz="1600" b="1" dirty="0">
                <a:latin typeface="Century Gothic" panose="020B0502020202020204" pitchFamily="34" charset="0"/>
              </a:rPr>
              <a:t>activity</a:t>
            </a:r>
            <a:r>
              <a:rPr lang="en-US" sz="1600" dirty="0">
                <a:latin typeface="Century Gothic" panose="020B0502020202020204" pitchFamily="34" charset="0"/>
              </a:rPr>
              <a:t> section accordingly.</a:t>
            </a:r>
          </a:p>
          <a:p>
            <a:pPr marL="342900" indent="-342900">
              <a:buFont typeface="Arial" panose="020B0604020202020204" pitchFamily="34" charset="0"/>
              <a:buChar char="•"/>
            </a:pPr>
            <a:endParaRPr lang="en-US" sz="1600" dirty="0">
              <a:latin typeface="Century Gothic" panose="020B0502020202020204" pitchFamily="34" charset="0"/>
            </a:endParaRPr>
          </a:p>
          <a:p>
            <a:r>
              <a:rPr lang="en-US" sz="1600" dirty="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dirty="0">
              <a:latin typeface="Century Gothic" panose="020B0502020202020204" pitchFamily="34" charset="0"/>
            </a:endParaRPr>
          </a:p>
          <a:p>
            <a:r>
              <a:rPr lang="en-US" sz="1600" dirty="0">
                <a:latin typeface="Century Gothic" panose="020B0502020202020204" pitchFamily="34" charset="0"/>
              </a:rPr>
              <a:t>Thank you for reading! </a:t>
            </a:r>
          </a:p>
          <a:p>
            <a:endParaRPr lang="en-US" sz="1600" b="1" dirty="0">
              <a:latin typeface="Century Gothic" panose="020B0502020202020204" pitchFamily="34" charset="0"/>
            </a:endParaRPr>
          </a:p>
          <a:p>
            <a:r>
              <a:rPr lang="en-US" sz="1600" b="1" dirty="0">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3"/>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BC1A2-38C2-E62C-1CCD-42A2E448302A}"/>
              </a:ext>
            </a:extLst>
          </p:cNvPr>
          <p:cNvSpPr>
            <a:spLocks noGrp="1"/>
          </p:cNvSpPr>
          <p:nvPr>
            <p:ph type="title"/>
          </p:nvPr>
        </p:nvSpPr>
        <p:spPr/>
        <p:txBody>
          <a:bodyPr/>
          <a:lstStyle/>
          <a:p>
            <a:r>
              <a:rPr lang="en-GB" dirty="0">
                <a:latin typeface="Century Gothic" panose="020B0502020202020204" pitchFamily="34" charset="0"/>
              </a:rPr>
              <a:t>Properties of polymers</a:t>
            </a:r>
          </a:p>
        </p:txBody>
      </p:sp>
      <p:sp>
        <p:nvSpPr>
          <p:cNvPr id="3" name="Rectangle 2">
            <a:extLst>
              <a:ext uri="{FF2B5EF4-FFF2-40B4-BE49-F238E27FC236}">
                <a16:creationId xmlns:a16="http://schemas.microsoft.com/office/drawing/2014/main" id="{B101726D-BA73-E0E7-06A4-59540260F69D}"/>
              </a:ext>
            </a:extLst>
          </p:cNvPr>
          <p:cNvSpPr/>
          <p:nvPr/>
        </p:nvSpPr>
        <p:spPr>
          <a:xfrm>
            <a:off x="539999" y="1048888"/>
            <a:ext cx="9733553" cy="1200329"/>
          </a:xfrm>
          <a:prstGeom prst="rect">
            <a:avLst/>
          </a:prstGeom>
        </p:spPr>
        <p:txBody>
          <a:bodyPr wrap="square">
            <a:spAutoFit/>
          </a:bodyPr>
          <a:lstStyle/>
          <a:p>
            <a:pPr lvl="0">
              <a:buSzPts val="1400"/>
            </a:pPr>
            <a:r>
              <a:rPr lang="en-GB" sz="2400" dirty="0">
                <a:latin typeface="Century Gothic" panose="020B0502020202020204" pitchFamily="34" charset="0"/>
              </a:rPr>
              <a:t>The properties of a polymer depend on </a:t>
            </a:r>
            <a:r>
              <a:rPr lang="en-GB" sz="2400" b="1" dirty="0">
                <a:latin typeface="Century Gothic" panose="020B0502020202020204" pitchFamily="34" charset="0"/>
              </a:rPr>
              <a:t>two</a:t>
            </a:r>
            <a:r>
              <a:rPr lang="en-GB" sz="2400" dirty="0">
                <a:latin typeface="Century Gothic" panose="020B0502020202020204" pitchFamily="34" charset="0"/>
              </a:rPr>
              <a:t> things:</a:t>
            </a:r>
          </a:p>
          <a:p>
            <a:pPr marL="171450" lvl="0" indent="-171450">
              <a:buSzPts val="1400"/>
              <a:buFont typeface="Arial" panose="020B0604020202020204" pitchFamily="34" charset="0"/>
              <a:buChar char="•"/>
            </a:pPr>
            <a:r>
              <a:rPr lang="en-GB" sz="2400" dirty="0">
                <a:latin typeface="Century Gothic" panose="020B0502020202020204" pitchFamily="34" charset="0"/>
              </a:rPr>
              <a:t>the monomers it is made from</a:t>
            </a:r>
          </a:p>
          <a:p>
            <a:pPr marL="171450" lvl="0" indent="-171450">
              <a:buSzPts val="1400"/>
              <a:buFont typeface="Arial" panose="020B0604020202020204" pitchFamily="34" charset="0"/>
              <a:buChar char="•"/>
            </a:pPr>
            <a:r>
              <a:rPr lang="en-GB" sz="2400" dirty="0">
                <a:latin typeface="Century Gothic" panose="020B0502020202020204" pitchFamily="34" charset="0"/>
              </a:rPr>
              <a:t>the conditions that the polymer is made in</a:t>
            </a:r>
          </a:p>
        </p:txBody>
      </p:sp>
      <p:sp>
        <p:nvSpPr>
          <p:cNvPr id="4" name="Rectangle 3">
            <a:extLst>
              <a:ext uri="{FF2B5EF4-FFF2-40B4-BE49-F238E27FC236}">
                <a16:creationId xmlns:a16="http://schemas.microsoft.com/office/drawing/2014/main" id="{B52FEA83-53F2-C8F0-3066-C1812EA73F46}"/>
              </a:ext>
            </a:extLst>
          </p:cNvPr>
          <p:cNvSpPr/>
          <p:nvPr/>
        </p:nvSpPr>
        <p:spPr>
          <a:xfrm>
            <a:off x="539999" y="2578105"/>
            <a:ext cx="9733553" cy="461665"/>
          </a:xfrm>
          <a:prstGeom prst="rect">
            <a:avLst/>
          </a:prstGeom>
        </p:spPr>
        <p:txBody>
          <a:bodyPr wrap="square">
            <a:spAutoFit/>
          </a:bodyPr>
          <a:lstStyle/>
          <a:p>
            <a:pPr lvl="0">
              <a:buSzPts val="1400"/>
            </a:pPr>
            <a:r>
              <a:rPr lang="en-GB" sz="2400" dirty="0">
                <a:latin typeface="Century Gothic" panose="020B0502020202020204" pitchFamily="34" charset="0"/>
              </a:rPr>
              <a:t>This means that different polymers have different uses.</a:t>
            </a:r>
          </a:p>
        </p:txBody>
      </p:sp>
      <p:pic>
        <p:nvPicPr>
          <p:cNvPr id="6" name="Picture 5" descr="A person carrying bags&#10;&#10;Description automatically generated with low confidence">
            <a:extLst>
              <a:ext uri="{FF2B5EF4-FFF2-40B4-BE49-F238E27FC236}">
                <a16:creationId xmlns:a16="http://schemas.microsoft.com/office/drawing/2014/main" id="{12B7D5C5-9D4D-333A-C12C-CBC483B79653}"/>
              </a:ext>
            </a:extLst>
          </p:cNvPr>
          <p:cNvPicPr>
            <a:picLocks noChangeAspect="1"/>
          </p:cNvPicPr>
          <p:nvPr/>
        </p:nvPicPr>
        <p:blipFill rotWithShape="1">
          <a:blip r:embed="rId3"/>
          <a:srcRect l="48258" t="8366" r="5574" b="32797"/>
          <a:stretch/>
        </p:blipFill>
        <p:spPr>
          <a:xfrm>
            <a:off x="241679" y="4412437"/>
            <a:ext cx="2779059" cy="2360120"/>
          </a:xfrm>
          <a:prstGeom prst="rect">
            <a:avLst/>
          </a:prstGeom>
        </p:spPr>
      </p:pic>
      <p:sp>
        <p:nvSpPr>
          <p:cNvPr id="9" name="TextBox 8">
            <a:extLst>
              <a:ext uri="{FF2B5EF4-FFF2-40B4-BE49-F238E27FC236}">
                <a16:creationId xmlns:a16="http://schemas.microsoft.com/office/drawing/2014/main" id="{3EC6D299-07C4-AEBB-56A5-1E91ED4DFC3E}"/>
              </a:ext>
            </a:extLst>
          </p:cNvPr>
          <p:cNvSpPr txBox="1"/>
          <p:nvPr/>
        </p:nvSpPr>
        <p:spPr>
          <a:xfrm>
            <a:off x="240169" y="3648703"/>
            <a:ext cx="4796506" cy="461665"/>
          </a:xfrm>
          <a:prstGeom prst="rect">
            <a:avLst/>
          </a:prstGeom>
          <a:noFill/>
        </p:spPr>
        <p:txBody>
          <a:bodyPr wrap="none" rtlCol="0">
            <a:spAutoFit/>
          </a:bodyPr>
          <a:lstStyle/>
          <a:p>
            <a:r>
              <a:rPr lang="en-GB" sz="2400" b="1" dirty="0">
                <a:latin typeface="Century Gothic" panose="020B0502020202020204" pitchFamily="34" charset="0"/>
              </a:rPr>
              <a:t>LDPE: Low density poly(ethene)</a:t>
            </a:r>
          </a:p>
        </p:txBody>
      </p:sp>
      <p:sp>
        <p:nvSpPr>
          <p:cNvPr id="10" name="TextBox 9">
            <a:extLst>
              <a:ext uri="{FF2B5EF4-FFF2-40B4-BE49-F238E27FC236}">
                <a16:creationId xmlns:a16="http://schemas.microsoft.com/office/drawing/2014/main" id="{E95146C4-D983-7D58-CEA7-293AE850B62F}"/>
              </a:ext>
            </a:extLst>
          </p:cNvPr>
          <p:cNvSpPr txBox="1"/>
          <p:nvPr/>
        </p:nvSpPr>
        <p:spPr>
          <a:xfrm>
            <a:off x="5801307" y="3648846"/>
            <a:ext cx="4964821" cy="461665"/>
          </a:xfrm>
          <a:prstGeom prst="rect">
            <a:avLst/>
          </a:prstGeom>
          <a:noFill/>
        </p:spPr>
        <p:txBody>
          <a:bodyPr wrap="none" rtlCol="0">
            <a:spAutoFit/>
          </a:bodyPr>
          <a:lstStyle/>
          <a:p>
            <a:r>
              <a:rPr lang="en-GB" sz="2400" b="1" dirty="0">
                <a:latin typeface="Century Gothic" panose="020B0502020202020204" pitchFamily="34" charset="0"/>
              </a:rPr>
              <a:t>HDPE: High density poly(ethene)</a:t>
            </a:r>
          </a:p>
        </p:txBody>
      </p:sp>
      <p:sp>
        <p:nvSpPr>
          <p:cNvPr id="11" name="Rectangle 10">
            <a:extLst>
              <a:ext uri="{FF2B5EF4-FFF2-40B4-BE49-F238E27FC236}">
                <a16:creationId xmlns:a16="http://schemas.microsoft.com/office/drawing/2014/main" id="{2223C92D-81FC-903C-1401-B89F231813DA}"/>
              </a:ext>
            </a:extLst>
          </p:cNvPr>
          <p:cNvSpPr/>
          <p:nvPr/>
        </p:nvSpPr>
        <p:spPr>
          <a:xfrm>
            <a:off x="3051174" y="4412437"/>
            <a:ext cx="2355601" cy="1938992"/>
          </a:xfrm>
          <a:prstGeom prst="rect">
            <a:avLst/>
          </a:prstGeom>
        </p:spPr>
        <p:txBody>
          <a:bodyPr wrap="square">
            <a:spAutoFit/>
          </a:bodyPr>
          <a:lstStyle/>
          <a:p>
            <a:pPr marL="342900" lvl="0" indent="-342900">
              <a:buSzPts val="1400"/>
              <a:buFont typeface="Arial" panose="020B0604020202020204" pitchFamily="34" charset="0"/>
              <a:buChar char="•"/>
            </a:pPr>
            <a:r>
              <a:rPr lang="en-GB" sz="2400" dirty="0">
                <a:latin typeface="Century Gothic" panose="020B0502020202020204" pitchFamily="34" charset="0"/>
              </a:rPr>
              <a:t>unreactive</a:t>
            </a:r>
          </a:p>
          <a:p>
            <a:pPr marL="342900" lvl="0" indent="-342900">
              <a:buSzPts val="1400"/>
              <a:buFont typeface="Arial" panose="020B0604020202020204" pitchFamily="34" charset="0"/>
              <a:buChar char="•"/>
            </a:pPr>
            <a:r>
              <a:rPr lang="en-GB" sz="2400" dirty="0">
                <a:latin typeface="Century Gothic" panose="020B0502020202020204" pitchFamily="34" charset="0"/>
              </a:rPr>
              <a:t>flexible</a:t>
            </a:r>
          </a:p>
          <a:p>
            <a:pPr marL="342900" lvl="0" indent="-342900">
              <a:buSzPts val="1400"/>
              <a:buFont typeface="Arial" panose="020B0604020202020204" pitchFamily="34" charset="0"/>
              <a:buChar char="•"/>
            </a:pPr>
            <a:r>
              <a:rPr lang="en-GB" sz="2400" dirty="0">
                <a:latin typeface="Century Gothic" panose="020B0502020202020204" pitchFamily="34" charset="0"/>
              </a:rPr>
              <a:t>can be made into a film</a:t>
            </a:r>
          </a:p>
        </p:txBody>
      </p:sp>
      <p:sp>
        <p:nvSpPr>
          <p:cNvPr id="12" name="Rectangle 11">
            <a:extLst>
              <a:ext uri="{FF2B5EF4-FFF2-40B4-BE49-F238E27FC236}">
                <a16:creationId xmlns:a16="http://schemas.microsoft.com/office/drawing/2014/main" id="{9CF2401E-C07C-B95E-6EE4-A1527C09AB20}"/>
              </a:ext>
            </a:extLst>
          </p:cNvPr>
          <p:cNvSpPr/>
          <p:nvPr/>
        </p:nvSpPr>
        <p:spPr>
          <a:xfrm>
            <a:off x="9095751" y="4291348"/>
            <a:ext cx="2355601" cy="1569660"/>
          </a:xfrm>
          <a:prstGeom prst="rect">
            <a:avLst/>
          </a:prstGeom>
        </p:spPr>
        <p:txBody>
          <a:bodyPr wrap="square">
            <a:spAutoFit/>
          </a:bodyPr>
          <a:lstStyle/>
          <a:p>
            <a:pPr marL="342900" lvl="0" indent="-342900">
              <a:buSzPts val="1400"/>
              <a:buFont typeface="Arial" panose="020B0604020202020204" pitchFamily="34" charset="0"/>
              <a:buChar char="•"/>
            </a:pPr>
            <a:r>
              <a:rPr lang="en-GB" sz="2400" dirty="0">
                <a:latin typeface="Century Gothic" panose="020B0502020202020204" pitchFamily="34" charset="0"/>
              </a:rPr>
              <a:t>strong</a:t>
            </a:r>
          </a:p>
          <a:p>
            <a:pPr marL="342900" lvl="0" indent="-342900">
              <a:buSzPts val="1400"/>
              <a:buFont typeface="Arial" panose="020B0604020202020204" pitchFamily="34" charset="0"/>
              <a:buChar char="•"/>
            </a:pPr>
            <a:r>
              <a:rPr lang="en-GB" sz="2400" dirty="0">
                <a:latin typeface="Century Gothic" panose="020B0502020202020204" pitchFamily="34" charset="0"/>
              </a:rPr>
              <a:t>flexible</a:t>
            </a:r>
          </a:p>
          <a:p>
            <a:pPr marL="342900" lvl="0" indent="-342900">
              <a:buSzPts val="1400"/>
              <a:buFont typeface="Arial" panose="020B0604020202020204" pitchFamily="34" charset="0"/>
              <a:buChar char="•"/>
            </a:pPr>
            <a:r>
              <a:rPr lang="en-GB" sz="2400" dirty="0">
                <a:latin typeface="Century Gothic" panose="020B0502020202020204" pitchFamily="34" charset="0"/>
              </a:rPr>
              <a:t>resistant to chemicals</a:t>
            </a:r>
          </a:p>
        </p:txBody>
      </p:sp>
      <p:pic>
        <p:nvPicPr>
          <p:cNvPr id="2050" name="Picture 2" descr="Free Hose Tube photo and picture">
            <a:extLst>
              <a:ext uri="{FF2B5EF4-FFF2-40B4-BE49-F238E27FC236}">
                <a16:creationId xmlns:a16="http://schemas.microsoft.com/office/drawing/2014/main" id="{BBAE496A-4E10-A265-5F6B-E841355477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7208" y="4305992"/>
            <a:ext cx="3480487" cy="231925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03142F5D-DBFF-3F84-752F-27EAA31195BB}"/>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90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050"/>
                                        </p:tgtEl>
                                        <p:attrNameLst>
                                          <p:attrName>style.visibility</p:attrName>
                                        </p:attrNameLst>
                                      </p:cBhvr>
                                      <p:to>
                                        <p:strVal val="visible"/>
                                      </p:to>
                                    </p:set>
                                  </p:childTnLst>
                                </p:cTn>
                              </p:par>
                              <p:par>
                                <p:cTn id="38" presetID="10"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P spid="11"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E6610A2A-5F60-6D73-B4EA-12FCD7C7FDC4}"/>
              </a:ext>
            </a:extLst>
          </p:cNvPr>
          <p:cNvSpPr>
            <a:spLocks noGrp="1"/>
          </p:cNvSpPr>
          <p:nvPr>
            <p:ph type="title"/>
          </p:nvPr>
        </p:nvSpPr>
        <p:spPr>
          <a:xfrm>
            <a:off x="540000" y="0"/>
            <a:ext cx="10620000" cy="720000"/>
          </a:xfrm>
        </p:spPr>
        <p:txBody>
          <a:bodyPr/>
          <a:lstStyle/>
          <a:p>
            <a:r>
              <a:rPr lang="en-US" dirty="0">
                <a:latin typeface="Century Gothic" panose="020B0502020202020204" pitchFamily="34" charset="0"/>
              </a:rPr>
              <a:t>Thermosoftening and Thermosetting plastics</a:t>
            </a:r>
          </a:p>
        </p:txBody>
      </p:sp>
      <p:sp>
        <p:nvSpPr>
          <p:cNvPr id="2" name="TextBox 1">
            <a:extLst>
              <a:ext uri="{FF2B5EF4-FFF2-40B4-BE49-F238E27FC236}">
                <a16:creationId xmlns:a16="http://schemas.microsoft.com/office/drawing/2014/main" id="{DBD740B4-0D87-6B21-9C23-45FB3A291910}"/>
              </a:ext>
            </a:extLst>
          </p:cNvPr>
          <p:cNvSpPr txBox="1"/>
          <p:nvPr/>
        </p:nvSpPr>
        <p:spPr>
          <a:xfrm>
            <a:off x="540000" y="1074420"/>
            <a:ext cx="10620000" cy="830997"/>
          </a:xfrm>
          <a:prstGeom prst="rect">
            <a:avLst/>
          </a:prstGeom>
          <a:noFill/>
        </p:spPr>
        <p:txBody>
          <a:bodyPr wrap="square" rtlCol="0">
            <a:spAutoFit/>
          </a:bodyPr>
          <a:lstStyle/>
          <a:p>
            <a:r>
              <a:rPr lang="en-GB" sz="2400" dirty="0">
                <a:latin typeface="Century Gothic" panose="020B0502020202020204" pitchFamily="34" charset="0"/>
              </a:rPr>
              <a:t>We can put plastics (polymers) into 2 categories depending on how they respond to heating:</a:t>
            </a:r>
          </a:p>
        </p:txBody>
      </p:sp>
      <p:sp>
        <p:nvSpPr>
          <p:cNvPr id="18" name="TextBox 17">
            <a:extLst>
              <a:ext uri="{FF2B5EF4-FFF2-40B4-BE49-F238E27FC236}">
                <a16:creationId xmlns:a16="http://schemas.microsoft.com/office/drawing/2014/main" id="{B9F6D0C8-24BA-A0B1-E473-7848F018B700}"/>
              </a:ext>
            </a:extLst>
          </p:cNvPr>
          <p:cNvSpPr txBox="1"/>
          <p:nvPr/>
        </p:nvSpPr>
        <p:spPr>
          <a:xfrm>
            <a:off x="540000" y="2259837"/>
            <a:ext cx="4420620" cy="830997"/>
          </a:xfrm>
          <a:prstGeom prst="rect">
            <a:avLst/>
          </a:prstGeom>
          <a:solidFill>
            <a:schemeClr val="accent1">
              <a:lumMod val="40000"/>
              <a:lumOff val="60000"/>
            </a:schemeClr>
          </a:solidFill>
        </p:spPr>
        <p:txBody>
          <a:bodyPr wrap="square" rtlCol="0">
            <a:spAutoFit/>
          </a:bodyPr>
          <a:lstStyle/>
          <a:p>
            <a:r>
              <a:rPr lang="en-GB" sz="2400" b="1" dirty="0">
                <a:latin typeface="Century Gothic" panose="020B0502020202020204" pitchFamily="34" charset="0"/>
              </a:rPr>
              <a:t>Thermo</a:t>
            </a:r>
            <a:r>
              <a:rPr lang="en-GB" sz="2400" b="1" dirty="0">
                <a:solidFill>
                  <a:srgbClr val="7030A0"/>
                </a:solidFill>
                <a:latin typeface="Century Gothic" panose="020B0502020202020204" pitchFamily="34" charset="0"/>
              </a:rPr>
              <a:t>softening</a:t>
            </a:r>
            <a:r>
              <a:rPr lang="en-GB" sz="2400" dirty="0">
                <a:latin typeface="Century Gothic" panose="020B0502020202020204" pitchFamily="34" charset="0"/>
              </a:rPr>
              <a:t> polymers melt when heated.</a:t>
            </a:r>
          </a:p>
        </p:txBody>
      </p:sp>
      <p:sp>
        <p:nvSpPr>
          <p:cNvPr id="19" name="TextBox 18">
            <a:extLst>
              <a:ext uri="{FF2B5EF4-FFF2-40B4-BE49-F238E27FC236}">
                <a16:creationId xmlns:a16="http://schemas.microsoft.com/office/drawing/2014/main" id="{32EF61F2-0946-B849-EB9E-C7D2EA5E132F}"/>
              </a:ext>
            </a:extLst>
          </p:cNvPr>
          <p:cNvSpPr txBox="1"/>
          <p:nvPr/>
        </p:nvSpPr>
        <p:spPr>
          <a:xfrm>
            <a:off x="6270240" y="2259837"/>
            <a:ext cx="4420620" cy="830997"/>
          </a:xfrm>
          <a:prstGeom prst="rect">
            <a:avLst/>
          </a:prstGeom>
          <a:solidFill>
            <a:schemeClr val="accent1">
              <a:lumMod val="40000"/>
              <a:lumOff val="60000"/>
            </a:schemeClr>
          </a:solidFill>
        </p:spPr>
        <p:txBody>
          <a:bodyPr wrap="square" rtlCol="0">
            <a:spAutoFit/>
          </a:bodyPr>
          <a:lstStyle/>
          <a:p>
            <a:r>
              <a:rPr lang="en-GB" sz="2400" b="1" dirty="0">
                <a:latin typeface="Century Gothic" panose="020B0502020202020204" pitchFamily="34" charset="0"/>
              </a:rPr>
              <a:t>Thermo</a:t>
            </a:r>
            <a:r>
              <a:rPr lang="en-GB" sz="2400" b="1" dirty="0">
                <a:solidFill>
                  <a:srgbClr val="7030A0"/>
                </a:solidFill>
                <a:latin typeface="Century Gothic" panose="020B0502020202020204" pitchFamily="34" charset="0"/>
              </a:rPr>
              <a:t>setting</a:t>
            </a:r>
            <a:r>
              <a:rPr lang="en-GB" sz="2400" dirty="0">
                <a:latin typeface="Century Gothic" panose="020B0502020202020204" pitchFamily="34" charset="0"/>
              </a:rPr>
              <a:t> polymers do not melt when heated.</a:t>
            </a:r>
          </a:p>
        </p:txBody>
      </p:sp>
      <p:grpSp>
        <p:nvGrpSpPr>
          <p:cNvPr id="20" name="Group 19">
            <a:extLst>
              <a:ext uri="{FF2B5EF4-FFF2-40B4-BE49-F238E27FC236}">
                <a16:creationId xmlns:a16="http://schemas.microsoft.com/office/drawing/2014/main" id="{DCCE6A72-A58E-EE0A-099F-2D2857936D8B}"/>
              </a:ext>
            </a:extLst>
          </p:cNvPr>
          <p:cNvGrpSpPr/>
          <p:nvPr/>
        </p:nvGrpSpPr>
        <p:grpSpPr>
          <a:xfrm>
            <a:off x="6562149" y="3369924"/>
            <a:ext cx="3538368" cy="524299"/>
            <a:chOff x="0" y="0"/>
            <a:chExt cx="2120629" cy="252918"/>
          </a:xfrm>
        </p:grpSpPr>
        <p:grpSp>
          <p:nvGrpSpPr>
            <p:cNvPr id="21" name="Group 20">
              <a:extLst>
                <a:ext uri="{FF2B5EF4-FFF2-40B4-BE49-F238E27FC236}">
                  <a16:creationId xmlns:a16="http://schemas.microsoft.com/office/drawing/2014/main" id="{DA00C63B-CE3C-B5FB-8312-7CF848525315}"/>
                </a:ext>
              </a:extLst>
            </p:cNvPr>
            <p:cNvGrpSpPr/>
            <p:nvPr/>
          </p:nvGrpSpPr>
          <p:grpSpPr>
            <a:xfrm>
              <a:off x="0" y="0"/>
              <a:ext cx="2120629" cy="252918"/>
              <a:chOff x="0" y="0"/>
              <a:chExt cx="2120629" cy="252918"/>
            </a:xfrm>
          </p:grpSpPr>
          <p:sp>
            <p:nvSpPr>
              <p:cNvPr id="23" name="Oval 22">
                <a:extLst>
                  <a:ext uri="{FF2B5EF4-FFF2-40B4-BE49-F238E27FC236}">
                    <a16:creationId xmlns:a16="http://schemas.microsoft.com/office/drawing/2014/main" id="{B633C5FF-F3BA-C49A-72AB-05BB80236867}"/>
                  </a:ext>
                </a:extLst>
              </p:cNvPr>
              <p:cNvSpPr/>
              <p:nvPr/>
            </p:nvSpPr>
            <p:spPr>
              <a:xfrm>
                <a:off x="0" y="0"/>
                <a:ext cx="214008" cy="214008"/>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4" name="Oval 23">
                <a:extLst>
                  <a:ext uri="{FF2B5EF4-FFF2-40B4-BE49-F238E27FC236}">
                    <a16:creationId xmlns:a16="http://schemas.microsoft.com/office/drawing/2014/main" id="{5B1BE5DB-BFB8-625B-6270-F9EA44FB498A}"/>
                  </a:ext>
                </a:extLst>
              </p:cNvPr>
              <p:cNvSpPr/>
              <p:nvPr/>
            </p:nvSpPr>
            <p:spPr>
              <a:xfrm>
                <a:off x="272374" y="0"/>
                <a:ext cx="214008" cy="214008"/>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5" name="Oval 24">
                <a:extLst>
                  <a:ext uri="{FF2B5EF4-FFF2-40B4-BE49-F238E27FC236}">
                    <a16:creationId xmlns:a16="http://schemas.microsoft.com/office/drawing/2014/main" id="{BA988488-B8ED-F05A-3CA6-A25C5BAD2D66}"/>
                  </a:ext>
                </a:extLst>
              </p:cNvPr>
              <p:cNvSpPr/>
              <p:nvPr/>
            </p:nvSpPr>
            <p:spPr>
              <a:xfrm>
                <a:off x="544749" y="9727"/>
                <a:ext cx="213995" cy="213995"/>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6" name="Oval 25">
                <a:extLst>
                  <a:ext uri="{FF2B5EF4-FFF2-40B4-BE49-F238E27FC236}">
                    <a16:creationId xmlns:a16="http://schemas.microsoft.com/office/drawing/2014/main" id="{2EFF75FD-E262-F55A-CE5B-FB34F345F43C}"/>
                  </a:ext>
                </a:extLst>
              </p:cNvPr>
              <p:cNvSpPr/>
              <p:nvPr/>
            </p:nvSpPr>
            <p:spPr>
              <a:xfrm>
                <a:off x="817123" y="19455"/>
                <a:ext cx="214008" cy="214008"/>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7" name="Oval 26">
                <a:extLst>
                  <a:ext uri="{FF2B5EF4-FFF2-40B4-BE49-F238E27FC236}">
                    <a16:creationId xmlns:a16="http://schemas.microsoft.com/office/drawing/2014/main" id="{69345118-FC43-64DC-635F-47F5BC4D62F8}"/>
                  </a:ext>
                </a:extLst>
              </p:cNvPr>
              <p:cNvSpPr/>
              <p:nvPr/>
            </p:nvSpPr>
            <p:spPr>
              <a:xfrm>
                <a:off x="1089498" y="19455"/>
                <a:ext cx="213995" cy="213995"/>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8" name="Oval 27">
                <a:extLst>
                  <a:ext uri="{FF2B5EF4-FFF2-40B4-BE49-F238E27FC236}">
                    <a16:creationId xmlns:a16="http://schemas.microsoft.com/office/drawing/2014/main" id="{DBBF258C-8C32-8B68-B07A-A5BD03280709}"/>
                  </a:ext>
                </a:extLst>
              </p:cNvPr>
              <p:cNvSpPr/>
              <p:nvPr/>
            </p:nvSpPr>
            <p:spPr>
              <a:xfrm>
                <a:off x="1361872" y="19455"/>
                <a:ext cx="213995" cy="213995"/>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9" name="Oval 28">
                <a:extLst>
                  <a:ext uri="{FF2B5EF4-FFF2-40B4-BE49-F238E27FC236}">
                    <a16:creationId xmlns:a16="http://schemas.microsoft.com/office/drawing/2014/main" id="{FE18CF58-840D-1112-0005-C4608AD79613}"/>
                  </a:ext>
                </a:extLst>
              </p:cNvPr>
              <p:cNvSpPr/>
              <p:nvPr/>
            </p:nvSpPr>
            <p:spPr>
              <a:xfrm>
                <a:off x="1634247" y="29183"/>
                <a:ext cx="213995" cy="213995"/>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0" name="Oval 29">
                <a:extLst>
                  <a:ext uri="{FF2B5EF4-FFF2-40B4-BE49-F238E27FC236}">
                    <a16:creationId xmlns:a16="http://schemas.microsoft.com/office/drawing/2014/main" id="{41364F04-76B6-3996-218C-F6658D1307BF}"/>
                  </a:ext>
                </a:extLst>
              </p:cNvPr>
              <p:cNvSpPr/>
              <p:nvPr/>
            </p:nvSpPr>
            <p:spPr>
              <a:xfrm>
                <a:off x="1906621" y="38910"/>
                <a:ext cx="214008" cy="214008"/>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cxnSp>
          <p:nvCxnSpPr>
            <p:cNvPr id="22" name="Straight Connector 21">
              <a:extLst>
                <a:ext uri="{FF2B5EF4-FFF2-40B4-BE49-F238E27FC236}">
                  <a16:creationId xmlns:a16="http://schemas.microsoft.com/office/drawing/2014/main" id="{15A94AE2-358D-AEC0-264A-4FAA8411769E}"/>
                </a:ext>
              </a:extLst>
            </p:cNvPr>
            <p:cNvCxnSpPr/>
            <p:nvPr/>
          </p:nvCxnSpPr>
          <p:spPr>
            <a:xfrm>
              <a:off x="97277" y="119705"/>
              <a:ext cx="193580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BFBB4C51-564D-C0F1-5D2A-1F29D72278A6}"/>
              </a:ext>
            </a:extLst>
          </p:cNvPr>
          <p:cNvGrpSpPr/>
          <p:nvPr/>
        </p:nvGrpSpPr>
        <p:grpSpPr>
          <a:xfrm>
            <a:off x="6562149" y="4078189"/>
            <a:ext cx="3538368" cy="524299"/>
            <a:chOff x="0" y="0"/>
            <a:chExt cx="2120629" cy="252918"/>
          </a:xfrm>
        </p:grpSpPr>
        <p:grpSp>
          <p:nvGrpSpPr>
            <p:cNvPr id="32" name="Group 31">
              <a:extLst>
                <a:ext uri="{FF2B5EF4-FFF2-40B4-BE49-F238E27FC236}">
                  <a16:creationId xmlns:a16="http://schemas.microsoft.com/office/drawing/2014/main" id="{B09522A3-5B83-2B25-4890-C5054EB826A8}"/>
                </a:ext>
              </a:extLst>
            </p:cNvPr>
            <p:cNvGrpSpPr/>
            <p:nvPr/>
          </p:nvGrpSpPr>
          <p:grpSpPr>
            <a:xfrm>
              <a:off x="0" y="0"/>
              <a:ext cx="2120629" cy="252918"/>
              <a:chOff x="0" y="0"/>
              <a:chExt cx="2120629" cy="252918"/>
            </a:xfrm>
          </p:grpSpPr>
          <p:sp>
            <p:nvSpPr>
              <p:cNvPr id="34" name="Oval 33">
                <a:extLst>
                  <a:ext uri="{FF2B5EF4-FFF2-40B4-BE49-F238E27FC236}">
                    <a16:creationId xmlns:a16="http://schemas.microsoft.com/office/drawing/2014/main" id="{1E8BA327-C8A9-E24B-BE47-3B4BB91F93C2}"/>
                  </a:ext>
                </a:extLst>
              </p:cNvPr>
              <p:cNvSpPr/>
              <p:nvPr/>
            </p:nvSpPr>
            <p:spPr>
              <a:xfrm>
                <a:off x="0" y="0"/>
                <a:ext cx="214008" cy="214008"/>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5" name="Oval 34">
                <a:extLst>
                  <a:ext uri="{FF2B5EF4-FFF2-40B4-BE49-F238E27FC236}">
                    <a16:creationId xmlns:a16="http://schemas.microsoft.com/office/drawing/2014/main" id="{7ABF32C1-1A60-C07C-DB1B-05099E5E4744}"/>
                  </a:ext>
                </a:extLst>
              </p:cNvPr>
              <p:cNvSpPr/>
              <p:nvPr/>
            </p:nvSpPr>
            <p:spPr>
              <a:xfrm>
                <a:off x="272374" y="0"/>
                <a:ext cx="214008" cy="214008"/>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6" name="Oval 35">
                <a:extLst>
                  <a:ext uri="{FF2B5EF4-FFF2-40B4-BE49-F238E27FC236}">
                    <a16:creationId xmlns:a16="http://schemas.microsoft.com/office/drawing/2014/main" id="{EEA1E0A2-5A0B-55C4-8E7E-6CF46DE97617}"/>
                  </a:ext>
                </a:extLst>
              </p:cNvPr>
              <p:cNvSpPr/>
              <p:nvPr/>
            </p:nvSpPr>
            <p:spPr>
              <a:xfrm>
                <a:off x="544749" y="9727"/>
                <a:ext cx="213995" cy="213995"/>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7" name="Oval 36">
                <a:extLst>
                  <a:ext uri="{FF2B5EF4-FFF2-40B4-BE49-F238E27FC236}">
                    <a16:creationId xmlns:a16="http://schemas.microsoft.com/office/drawing/2014/main" id="{5F1E5BAC-3D2E-7275-8985-CDE054DC32F6}"/>
                  </a:ext>
                </a:extLst>
              </p:cNvPr>
              <p:cNvSpPr/>
              <p:nvPr/>
            </p:nvSpPr>
            <p:spPr>
              <a:xfrm>
                <a:off x="817123" y="19455"/>
                <a:ext cx="214008" cy="214008"/>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8" name="Oval 37">
                <a:extLst>
                  <a:ext uri="{FF2B5EF4-FFF2-40B4-BE49-F238E27FC236}">
                    <a16:creationId xmlns:a16="http://schemas.microsoft.com/office/drawing/2014/main" id="{66E11002-2722-499E-B66B-EAE9696E0C2C}"/>
                  </a:ext>
                </a:extLst>
              </p:cNvPr>
              <p:cNvSpPr/>
              <p:nvPr/>
            </p:nvSpPr>
            <p:spPr>
              <a:xfrm>
                <a:off x="1089498" y="19455"/>
                <a:ext cx="213995" cy="213995"/>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9" name="Oval 38">
                <a:extLst>
                  <a:ext uri="{FF2B5EF4-FFF2-40B4-BE49-F238E27FC236}">
                    <a16:creationId xmlns:a16="http://schemas.microsoft.com/office/drawing/2014/main" id="{A0B06940-13C1-9B35-05A1-87954F846506}"/>
                  </a:ext>
                </a:extLst>
              </p:cNvPr>
              <p:cNvSpPr/>
              <p:nvPr/>
            </p:nvSpPr>
            <p:spPr>
              <a:xfrm>
                <a:off x="1361872" y="19455"/>
                <a:ext cx="213995" cy="213995"/>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40" name="Oval 39">
                <a:extLst>
                  <a:ext uri="{FF2B5EF4-FFF2-40B4-BE49-F238E27FC236}">
                    <a16:creationId xmlns:a16="http://schemas.microsoft.com/office/drawing/2014/main" id="{B65F43BA-29A4-B8EE-3456-CE836B2AE466}"/>
                  </a:ext>
                </a:extLst>
              </p:cNvPr>
              <p:cNvSpPr/>
              <p:nvPr/>
            </p:nvSpPr>
            <p:spPr>
              <a:xfrm>
                <a:off x="1634247" y="29183"/>
                <a:ext cx="213995" cy="213995"/>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41" name="Oval 40">
                <a:extLst>
                  <a:ext uri="{FF2B5EF4-FFF2-40B4-BE49-F238E27FC236}">
                    <a16:creationId xmlns:a16="http://schemas.microsoft.com/office/drawing/2014/main" id="{FC5B77DC-0CEA-EE77-87D2-33297EFCB3FE}"/>
                  </a:ext>
                </a:extLst>
              </p:cNvPr>
              <p:cNvSpPr/>
              <p:nvPr/>
            </p:nvSpPr>
            <p:spPr>
              <a:xfrm>
                <a:off x="1906621" y="38910"/>
                <a:ext cx="214008" cy="214008"/>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cxnSp>
          <p:nvCxnSpPr>
            <p:cNvPr id="33" name="Straight Connector 32">
              <a:extLst>
                <a:ext uri="{FF2B5EF4-FFF2-40B4-BE49-F238E27FC236}">
                  <a16:creationId xmlns:a16="http://schemas.microsoft.com/office/drawing/2014/main" id="{7B347BD8-73B8-9986-7F85-85F97043664D}"/>
                </a:ext>
              </a:extLst>
            </p:cNvPr>
            <p:cNvCxnSpPr/>
            <p:nvPr/>
          </p:nvCxnSpPr>
          <p:spPr>
            <a:xfrm>
              <a:off x="97277" y="119705"/>
              <a:ext cx="193580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DA9FC96B-D647-B31E-09E7-0C9196719C92}"/>
              </a:ext>
            </a:extLst>
          </p:cNvPr>
          <p:cNvGrpSpPr/>
          <p:nvPr/>
        </p:nvGrpSpPr>
        <p:grpSpPr>
          <a:xfrm>
            <a:off x="6570265" y="4841262"/>
            <a:ext cx="3538368" cy="524299"/>
            <a:chOff x="0" y="0"/>
            <a:chExt cx="2120629" cy="252918"/>
          </a:xfrm>
        </p:grpSpPr>
        <p:grpSp>
          <p:nvGrpSpPr>
            <p:cNvPr id="43" name="Group 42">
              <a:extLst>
                <a:ext uri="{FF2B5EF4-FFF2-40B4-BE49-F238E27FC236}">
                  <a16:creationId xmlns:a16="http://schemas.microsoft.com/office/drawing/2014/main" id="{69709473-7E1A-3FA2-ADDA-F5FB534EFC8E}"/>
                </a:ext>
              </a:extLst>
            </p:cNvPr>
            <p:cNvGrpSpPr/>
            <p:nvPr/>
          </p:nvGrpSpPr>
          <p:grpSpPr>
            <a:xfrm>
              <a:off x="0" y="0"/>
              <a:ext cx="2120629" cy="252918"/>
              <a:chOff x="0" y="0"/>
              <a:chExt cx="2120629" cy="252918"/>
            </a:xfrm>
          </p:grpSpPr>
          <p:sp>
            <p:nvSpPr>
              <p:cNvPr id="45" name="Oval 44">
                <a:extLst>
                  <a:ext uri="{FF2B5EF4-FFF2-40B4-BE49-F238E27FC236}">
                    <a16:creationId xmlns:a16="http://schemas.microsoft.com/office/drawing/2014/main" id="{222542CA-DD33-EC31-95F7-E8F5E25B44C3}"/>
                  </a:ext>
                </a:extLst>
              </p:cNvPr>
              <p:cNvSpPr/>
              <p:nvPr/>
            </p:nvSpPr>
            <p:spPr>
              <a:xfrm>
                <a:off x="0" y="0"/>
                <a:ext cx="214008" cy="214008"/>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46" name="Oval 45">
                <a:extLst>
                  <a:ext uri="{FF2B5EF4-FFF2-40B4-BE49-F238E27FC236}">
                    <a16:creationId xmlns:a16="http://schemas.microsoft.com/office/drawing/2014/main" id="{C48037F3-368D-B4C3-664D-E219F0689135}"/>
                  </a:ext>
                </a:extLst>
              </p:cNvPr>
              <p:cNvSpPr/>
              <p:nvPr/>
            </p:nvSpPr>
            <p:spPr>
              <a:xfrm>
                <a:off x="272374" y="0"/>
                <a:ext cx="214008" cy="214008"/>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47" name="Oval 46">
                <a:extLst>
                  <a:ext uri="{FF2B5EF4-FFF2-40B4-BE49-F238E27FC236}">
                    <a16:creationId xmlns:a16="http://schemas.microsoft.com/office/drawing/2014/main" id="{75948729-2602-4A7B-C4EC-B6D6758EB3E9}"/>
                  </a:ext>
                </a:extLst>
              </p:cNvPr>
              <p:cNvSpPr/>
              <p:nvPr/>
            </p:nvSpPr>
            <p:spPr>
              <a:xfrm>
                <a:off x="544749" y="9727"/>
                <a:ext cx="213995" cy="213995"/>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48" name="Oval 47">
                <a:extLst>
                  <a:ext uri="{FF2B5EF4-FFF2-40B4-BE49-F238E27FC236}">
                    <a16:creationId xmlns:a16="http://schemas.microsoft.com/office/drawing/2014/main" id="{4F94BE12-3D77-3AFB-772A-996E3E41C1BD}"/>
                  </a:ext>
                </a:extLst>
              </p:cNvPr>
              <p:cNvSpPr/>
              <p:nvPr/>
            </p:nvSpPr>
            <p:spPr>
              <a:xfrm>
                <a:off x="817123" y="19455"/>
                <a:ext cx="214008" cy="214008"/>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49" name="Oval 48">
                <a:extLst>
                  <a:ext uri="{FF2B5EF4-FFF2-40B4-BE49-F238E27FC236}">
                    <a16:creationId xmlns:a16="http://schemas.microsoft.com/office/drawing/2014/main" id="{19752606-D40F-374B-0015-6F31EBA2290C}"/>
                  </a:ext>
                </a:extLst>
              </p:cNvPr>
              <p:cNvSpPr/>
              <p:nvPr/>
            </p:nvSpPr>
            <p:spPr>
              <a:xfrm>
                <a:off x="1089498" y="19455"/>
                <a:ext cx="213995" cy="213995"/>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50" name="Oval 49">
                <a:extLst>
                  <a:ext uri="{FF2B5EF4-FFF2-40B4-BE49-F238E27FC236}">
                    <a16:creationId xmlns:a16="http://schemas.microsoft.com/office/drawing/2014/main" id="{2377AFAD-8DFF-90AC-B817-7919A86E7320}"/>
                  </a:ext>
                </a:extLst>
              </p:cNvPr>
              <p:cNvSpPr/>
              <p:nvPr/>
            </p:nvSpPr>
            <p:spPr>
              <a:xfrm>
                <a:off x="1361872" y="19455"/>
                <a:ext cx="213995" cy="213995"/>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51" name="Oval 50">
                <a:extLst>
                  <a:ext uri="{FF2B5EF4-FFF2-40B4-BE49-F238E27FC236}">
                    <a16:creationId xmlns:a16="http://schemas.microsoft.com/office/drawing/2014/main" id="{671B0851-1770-0EE7-6D2B-7576AC40F078}"/>
                  </a:ext>
                </a:extLst>
              </p:cNvPr>
              <p:cNvSpPr/>
              <p:nvPr/>
            </p:nvSpPr>
            <p:spPr>
              <a:xfrm>
                <a:off x="1634247" y="29183"/>
                <a:ext cx="213995" cy="213995"/>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52" name="Oval 51">
                <a:extLst>
                  <a:ext uri="{FF2B5EF4-FFF2-40B4-BE49-F238E27FC236}">
                    <a16:creationId xmlns:a16="http://schemas.microsoft.com/office/drawing/2014/main" id="{D52E1288-3444-4704-9042-F011622192CE}"/>
                  </a:ext>
                </a:extLst>
              </p:cNvPr>
              <p:cNvSpPr/>
              <p:nvPr/>
            </p:nvSpPr>
            <p:spPr>
              <a:xfrm>
                <a:off x="1906621" y="38910"/>
                <a:ext cx="214008" cy="214008"/>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cxnSp>
          <p:nvCxnSpPr>
            <p:cNvPr id="44" name="Straight Connector 43">
              <a:extLst>
                <a:ext uri="{FF2B5EF4-FFF2-40B4-BE49-F238E27FC236}">
                  <a16:creationId xmlns:a16="http://schemas.microsoft.com/office/drawing/2014/main" id="{CA668F35-01BF-3CC1-ADC3-31F47CF051EB}"/>
                </a:ext>
              </a:extLst>
            </p:cNvPr>
            <p:cNvCxnSpPr/>
            <p:nvPr/>
          </p:nvCxnSpPr>
          <p:spPr>
            <a:xfrm>
              <a:off x="97277" y="119705"/>
              <a:ext cx="193580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53" name="Straight Connector 52">
            <a:extLst>
              <a:ext uri="{FF2B5EF4-FFF2-40B4-BE49-F238E27FC236}">
                <a16:creationId xmlns:a16="http://schemas.microsoft.com/office/drawing/2014/main" id="{EC378B42-FD1C-8119-594F-6F826FED8A19}"/>
              </a:ext>
            </a:extLst>
          </p:cNvPr>
          <p:cNvCxnSpPr>
            <a:endCxn id="35" idx="0"/>
          </p:cNvCxnSpPr>
          <p:nvPr/>
        </p:nvCxnSpPr>
        <p:spPr>
          <a:xfrm>
            <a:off x="7195159" y="3672403"/>
            <a:ext cx="0" cy="4057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FFFAFB9-1B11-60CB-8E00-2CEA067B072D}"/>
              </a:ext>
            </a:extLst>
          </p:cNvPr>
          <p:cNvCxnSpPr/>
          <p:nvPr/>
        </p:nvCxnSpPr>
        <p:spPr>
          <a:xfrm>
            <a:off x="8143414" y="3774004"/>
            <a:ext cx="0" cy="4057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9513572-610F-B5A0-5540-13C27E200D99}"/>
              </a:ext>
            </a:extLst>
          </p:cNvPr>
          <p:cNvCxnSpPr/>
          <p:nvPr/>
        </p:nvCxnSpPr>
        <p:spPr>
          <a:xfrm>
            <a:off x="9481131" y="3841739"/>
            <a:ext cx="0" cy="4057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78B5A040-73A1-236B-E005-99B140E4BCA9}"/>
              </a:ext>
            </a:extLst>
          </p:cNvPr>
          <p:cNvCxnSpPr/>
          <p:nvPr/>
        </p:nvCxnSpPr>
        <p:spPr>
          <a:xfrm>
            <a:off x="9921393" y="4552931"/>
            <a:ext cx="0" cy="4057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D653DDE-E9DC-2A09-C6F8-39D672D618B2}"/>
              </a:ext>
            </a:extLst>
          </p:cNvPr>
          <p:cNvCxnSpPr/>
          <p:nvPr/>
        </p:nvCxnSpPr>
        <p:spPr>
          <a:xfrm>
            <a:off x="9023941" y="4536000"/>
            <a:ext cx="0" cy="4057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1848A3CF-C27B-CBD8-BB11-D7A068D7FC98}"/>
              </a:ext>
            </a:extLst>
          </p:cNvPr>
          <p:cNvCxnSpPr/>
          <p:nvPr/>
        </p:nvCxnSpPr>
        <p:spPr>
          <a:xfrm>
            <a:off x="7652359" y="4485204"/>
            <a:ext cx="0" cy="4057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D698EDD-AFEF-702E-A260-DB2B7D6005BC}"/>
              </a:ext>
            </a:extLst>
          </p:cNvPr>
          <p:cNvCxnSpPr/>
          <p:nvPr/>
        </p:nvCxnSpPr>
        <p:spPr>
          <a:xfrm>
            <a:off x="6754906" y="4485207"/>
            <a:ext cx="0" cy="40578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F576E623-44CE-7B20-DDB9-7AFF608A3AD0}"/>
              </a:ext>
            </a:extLst>
          </p:cNvPr>
          <p:cNvGrpSpPr/>
          <p:nvPr/>
        </p:nvGrpSpPr>
        <p:grpSpPr>
          <a:xfrm>
            <a:off x="707372" y="3369924"/>
            <a:ext cx="3538368" cy="524299"/>
            <a:chOff x="0" y="0"/>
            <a:chExt cx="2120629" cy="252918"/>
          </a:xfrm>
        </p:grpSpPr>
        <p:grpSp>
          <p:nvGrpSpPr>
            <p:cNvPr id="61" name="Group 60">
              <a:extLst>
                <a:ext uri="{FF2B5EF4-FFF2-40B4-BE49-F238E27FC236}">
                  <a16:creationId xmlns:a16="http://schemas.microsoft.com/office/drawing/2014/main" id="{8EDE531A-95C2-21AA-9EEC-D2FA03F86089}"/>
                </a:ext>
              </a:extLst>
            </p:cNvPr>
            <p:cNvGrpSpPr/>
            <p:nvPr/>
          </p:nvGrpSpPr>
          <p:grpSpPr>
            <a:xfrm>
              <a:off x="0" y="0"/>
              <a:ext cx="2120629" cy="252918"/>
              <a:chOff x="0" y="0"/>
              <a:chExt cx="2120629" cy="252918"/>
            </a:xfrm>
          </p:grpSpPr>
          <p:sp>
            <p:nvSpPr>
              <p:cNvPr id="63" name="Oval 62">
                <a:extLst>
                  <a:ext uri="{FF2B5EF4-FFF2-40B4-BE49-F238E27FC236}">
                    <a16:creationId xmlns:a16="http://schemas.microsoft.com/office/drawing/2014/main" id="{F59B4337-AFC3-C536-05B8-76A34B356F22}"/>
                  </a:ext>
                </a:extLst>
              </p:cNvPr>
              <p:cNvSpPr/>
              <p:nvPr/>
            </p:nvSpPr>
            <p:spPr>
              <a:xfrm>
                <a:off x="0" y="0"/>
                <a:ext cx="214008" cy="214008"/>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64" name="Oval 63">
                <a:extLst>
                  <a:ext uri="{FF2B5EF4-FFF2-40B4-BE49-F238E27FC236}">
                    <a16:creationId xmlns:a16="http://schemas.microsoft.com/office/drawing/2014/main" id="{2198932F-0CA1-CAB0-8D7E-447070E946FC}"/>
                  </a:ext>
                </a:extLst>
              </p:cNvPr>
              <p:cNvSpPr/>
              <p:nvPr/>
            </p:nvSpPr>
            <p:spPr>
              <a:xfrm>
                <a:off x="272374" y="0"/>
                <a:ext cx="214008" cy="214008"/>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65" name="Oval 64">
                <a:extLst>
                  <a:ext uri="{FF2B5EF4-FFF2-40B4-BE49-F238E27FC236}">
                    <a16:creationId xmlns:a16="http://schemas.microsoft.com/office/drawing/2014/main" id="{7D090268-8893-2859-99FB-0B55F1E47F25}"/>
                  </a:ext>
                </a:extLst>
              </p:cNvPr>
              <p:cNvSpPr/>
              <p:nvPr/>
            </p:nvSpPr>
            <p:spPr>
              <a:xfrm>
                <a:off x="544749" y="9727"/>
                <a:ext cx="213995" cy="213995"/>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66" name="Oval 65">
                <a:extLst>
                  <a:ext uri="{FF2B5EF4-FFF2-40B4-BE49-F238E27FC236}">
                    <a16:creationId xmlns:a16="http://schemas.microsoft.com/office/drawing/2014/main" id="{317B4323-E776-0B21-C42C-61016750E6B1}"/>
                  </a:ext>
                </a:extLst>
              </p:cNvPr>
              <p:cNvSpPr/>
              <p:nvPr/>
            </p:nvSpPr>
            <p:spPr>
              <a:xfrm>
                <a:off x="817123" y="19455"/>
                <a:ext cx="214008" cy="214008"/>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67" name="Oval 66">
                <a:extLst>
                  <a:ext uri="{FF2B5EF4-FFF2-40B4-BE49-F238E27FC236}">
                    <a16:creationId xmlns:a16="http://schemas.microsoft.com/office/drawing/2014/main" id="{544F3D47-3ABC-9096-D4C8-26FFA0FA3CB1}"/>
                  </a:ext>
                </a:extLst>
              </p:cNvPr>
              <p:cNvSpPr/>
              <p:nvPr/>
            </p:nvSpPr>
            <p:spPr>
              <a:xfrm>
                <a:off x="1089498" y="19455"/>
                <a:ext cx="213995" cy="213995"/>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68" name="Oval 67">
                <a:extLst>
                  <a:ext uri="{FF2B5EF4-FFF2-40B4-BE49-F238E27FC236}">
                    <a16:creationId xmlns:a16="http://schemas.microsoft.com/office/drawing/2014/main" id="{197EFC64-20E6-2283-F481-704F12210612}"/>
                  </a:ext>
                </a:extLst>
              </p:cNvPr>
              <p:cNvSpPr/>
              <p:nvPr/>
            </p:nvSpPr>
            <p:spPr>
              <a:xfrm>
                <a:off x="1361872" y="19455"/>
                <a:ext cx="213995" cy="213995"/>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69" name="Oval 68">
                <a:extLst>
                  <a:ext uri="{FF2B5EF4-FFF2-40B4-BE49-F238E27FC236}">
                    <a16:creationId xmlns:a16="http://schemas.microsoft.com/office/drawing/2014/main" id="{FF819A38-2DAF-4E71-B3F1-8A96F751F4DD}"/>
                  </a:ext>
                </a:extLst>
              </p:cNvPr>
              <p:cNvSpPr/>
              <p:nvPr/>
            </p:nvSpPr>
            <p:spPr>
              <a:xfrm>
                <a:off x="1634247" y="29183"/>
                <a:ext cx="213995" cy="213995"/>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70" name="Oval 69">
                <a:extLst>
                  <a:ext uri="{FF2B5EF4-FFF2-40B4-BE49-F238E27FC236}">
                    <a16:creationId xmlns:a16="http://schemas.microsoft.com/office/drawing/2014/main" id="{8D059435-8FCF-192E-0C22-E4EED3415481}"/>
                  </a:ext>
                </a:extLst>
              </p:cNvPr>
              <p:cNvSpPr/>
              <p:nvPr/>
            </p:nvSpPr>
            <p:spPr>
              <a:xfrm>
                <a:off x="1906621" y="38910"/>
                <a:ext cx="214008" cy="214008"/>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cxnSp>
          <p:nvCxnSpPr>
            <p:cNvPr id="62" name="Straight Connector 61">
              <a:extLst>
                <a:ext uri="{FF2B5EF4-FFF2-40B4-BE49-F238E27FC236}">
                  <a16:creationId xmlns:a16="http://schemas.microsoft.com/office/drawing/2014/main" id="{E7B20CD5-F00E-9314-0CD1-671B770F6810}"/>
                </a:ext>
              </a:extLst>
            </p:cNvPr>
            <p:cNvCxnSpPr/>
            <p:nvPr/>
          </p:nvCxnSpPr>
          <p:spPr>
            <a:xfrm>
              <a:off x="97277" y="119705"/>
              <a:ext cx="193580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E601D2D6-F542-A78C-3A43-C5F562268B6A}"/>
              </a:ext>
            </a:extLst>
          </p:cNvPr>
          <p:cNvGrpSpPr/>
          <p:nvPr/>
        </p:nvGrpSpPr>
        <p:grpSpPr>
          <a:xfrm>
            <a:off x="776791" y="4115675"/>
            <a:ext cx="3538368" cy="524299"/>
            <a:chOff x="0" y="0"/>
            <a:chExt cx="2120629" cy="252918"/>
          </a:xfrm>
        </p:grpSpPr>
        <p:grpSp>
          <p:nvGrpSpPr>
            <p:cNvPr id="72" name="Group 71">
              <a:extLst>
                <a:ext uri="{FF2B5EF4-FFF2-40B4-BE49-F238E27FC236}">
                  <a16:creationId xmlns:a16="http://schemas.microsoft.com/office/drawing/2014/main" id="{DE5389E9-6659-70D6-007F-15DB96CEF681}"/>
                </a:ext>
              </a:extLst>
            </p:cNvPr>
            <p:cNvGrpSpPr/>
            <p:nvPr/>
          </p:nvGrpSpPr>
          <p:grpSpPr>
            <a:xfrm>
              <a:off x="0" y="0"/>
              <a:ext cx="2120629" cy="252918"/>
              <a:chOff x="0" y="0"/>
              <a:chExt cx="2120629" cy="252918"/>
            </a:xfrm>
          </p:grpSpPr>
          <p:sp>
            <p:nvSpPr>
              <p:cNvPr id="74" name="Oval 73">
                <a:extLst>
                  <a:ext uri="{FF2B5EF4-FFF2-40B4-BE49-F238E27FC236}">
                    <a16:creationId xmlns:a16="http://schemas.microsoft.com/office/drawing/2014/main" id="{C1B56DE8-2F6B-2739-02D8-5CEDF8C65AE6}"/>
                  </a:ext>
                </a:extLst>
              </p:cNvPr>
              <p:cNvSpPr/>
              <p:nvPr/>
            </p:nvSpPr>
            <p:spPr>
              <a:xfrm>
                <a:off x="0" y="0"/>
                <a:ext cx="214008" cy="214008"/>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75" name="Oval 74">
                <a:extLst>
                  <a:ext uri="{FF2B5EF4-FFF2-40B4-BE49-F238E27FC236}">
                    <a16:creationId xmlns:a16="http://schemas.microsoft.com/office/drawing/2014/main" id="{B04A1BF0-54CE-AFBD-44C4-9F96886118CC}"/>
                  </a:ext>
                </a:extLst>
              </p:cNvPr>
              <p:cNvSpPr/>
              <p:nvPr/>
            </p:nvSpPr>
            <p:spPr>
              <a:xfrm>
                <a:off x="272374" y="0"/>
                <a:ext cx="214008" cy="214008"/>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76" name="Oval 75">
                <a:extLst>
                  <a:ext uri="{FF2B5EF4-FFF2-40B4-BE49-F238E27FC236}">
                    <a16:creationId xmlns:a16="http://schemas.microsoft.com/office/drawing/2014/main" id="{8A82A377-DD32-615C-02B2-B29A1C2BF5B2}"/>
                  </a:ext>
                </a:extLst>
              </p:cNvPr>
              <p:cNvSpPr/>
              <p:nvPr/>
            </p:nvSpPr>
            <p:spPr>
              <a:xfrm>
                <a:off x="544749" y="9727"/>
                <a:ext cx="213995" cy="213995"/>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77" name="Oval 76">
                <a:extLst>
                  <a:ext uri="{FF2B5EF4-FFF2-40B4-BE49-F238E27FC236}">
                    <a16:creationId xmlns:a16="http://schemas.microsoft.com/office/drawing/2014/main" id="{5071F751-8830-4A6D-BACB-ECF47EF55AAC}"/>
                  </a:ext>
                </a:extLst>
              </p:cNvPr>
              <p:cNvSpPr/>
              <p:nvPr/>
            </p:nvSpPr>
            <p:spPr>
              <a:xfrm>
                <a:off x="817123" y="19455"/>
                <a:ext cx="214008" cy="214008"/>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78" name="Oval 77">
                <a:extLst>
                  <a:ext uri="{FF2B5EF4-FFF2-40B4-BE49-F238E27FC236}">
                    <a16:creationId xmlns:a16="http://schemas.microsoft.com/office/drawing/2014/main" id="{379F6B12-7CC7-43EE-C6E5-827C33C036BB}"/>
                  </a:ext>
                </a:extLst>
              </p:cNvPr>
              <p:cNvSpPr/>
              <p:nvPr/>
            </p:nvSpPr>
            <p:spPr>
              <a:xfrm>
                <a:off x="1089498" y="19455"/>
                <a:ext cx="213995" cy="213995"/>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79" name="Oval 78">
                <a:extLst>
                  <a:ext uri="{FF2B5EF4-FFF2-40B4-BE49-F238E27FC236}">
                    <a16:creationId xmlns:a16="http://schemas.microsoft.com/office/drawing/2014/main" id="{90500394-88F1-8C05-388D-8B9F0CC21F1A}"/>
                  </a:ext>
                </a:extLst>
              </p:cNvPr>
              <p:cNvSpPr/>
              <p:nvPr/>
            </p:nvSpPr>
            <p:spPr>
              <a:xfrm>
                <a:off x="1361872" y="19455"/>
                <a:ext cx="213995" cy="213995"/>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80" name="Oval 79">
                <a:extLst>
                  <a:ext uri="{FF2B5EF4-FFF2-40B4-BE49-F238E27FC236}">
                    <a16:creationId xmlns:a16="http://schemas.microsoft.com/office/drawing/2014/main" id="{5DE0D13F-9F23-9324-DD36-F0AE229F00FF}"/>
                  </a:ext>
                </a:extLst>
              </p:cNvPr>
              <p:cNvSpPr/>
              <p:nvPr/>
            </p:nvSpPr>
            <p:spPr>
              <a:xfrm>
                <a:off x="1634247" y="29183"/>
                <a:ext cx="213995" cy="213995"/>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81" name="Oval 80">
                <a:extLst>
                  <a:ext uri="{FF2B5EF4-FFF2-40B4-BE49-F238E27FC236}">
                    <a16:creationId xmlns:a16="http://schemas.microsoft.com/office/drawing/2014/main" id="{E86D7908-F248-57C0-7E6B-4E674938D240}"/>
                  </a:ext>
                </a:extLst>
              </p:cNvPr>
              <p:cNvSpPr/>
              <p:nvPr/>
            </p:nvSpPr>
            <p:spPr>
              <a:xfrm>
                <a:off x="1906621" y="38910"/>
                <a:ext cx="214008" cy="214008"/>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cxnSp>
          <p:nvCxnSpPr>
            <p:cNvPr id="73" name="Straight Connector 72">
              <a:extLst>
                <a:ext uri="{FF2B5EF4-FFF2-40B4-BE49-F238E27FC236}">
                  <a16:creationId xmlns:a16="http://schemas.microsoft.com/office/drawing/2014/main" id="{B13B5325-A405-AC9D-B702-8DE56529F2B6}"/>
                </a:ext>
              </a:extLst>
            </p:cNvPr>
            <p:cNvCxnSpPr/>
            <p:nvPr/>
          </p:nvCxnSpPr>
          <p:spPr>
            <a:xfrm>
              <a:off x="97277" y="119705"/>
              <a:ext cx="193580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2" name="Group 81">
            <a:extLst>
              <a:ext uri="{FF2B5EF4-FFF2-40B4-BE49-F238E27FC236}">
                <a16:creationId xmlns:a16="http://schemas.microsoft.com/office/drawing/2014/main" id="{435602F6-40C4-EB19-EA77-D33CE956EAD1}"/>
              </a:ext>
            </a:extLst>
          </p:cNvPr>
          <p:cNvGrpSpPr/>
          <p:nvPr/>
        </p:nvGrpSpPr>
        <p:grpSpPr>
          <a:xfrm>
            <a:off x="776791" y="4883739"/>
            <a:ext cx="3538368" cy="524299"/>
            <a:chOff x="0" y="0"/>
            <a:chExt cx="2120629" cy="252918"/>
          </a:xfrm>
        </p:grpSpPr>
        <p:grpSp>
          <p:nvGrpSpPr>
            <p:cNvPr id="83" name="Group 82">
              <a:extLst>
                <a:ext uri="{FF2B5EF4-FFF2-40B4-BE49-F238E27FC236}">
                  <a16:creationId xmlns:a16="http://schemas.microsoft.com/office/drawing/2014/main" id="{3AA7B09D-020D-5B2A-4B3D-441C7C30AC70}"/>
                </a:ext>
              </a:extLst>
            </p:cNvPr>
            <p:cNvGrpSpPr/>
            <p:nvPr/>
          </p:nvGrpSpPr>
          <p:grpSpPr>
            <a:xfrm>
              <a:off x="0" y="0"/>
              <a:ext cx="2120629" cy="252918"/>
              <a:chOff x="0" y="0"/>
              <a:chExt cx="2120629" cy="252918"/>
            </a:xfrm>
          </p:grpSpPr>
          <p:sp>
            <p:nvSpPr>
              <p:cNvPr id="85" name="Oval 84">
                <a:extLst>
                  <a:ext uri="{FF2B5EF4-FFF2-40B4-BE49-F238E27FC236}">
                    <a16:creationId xmlns:a16="http://schemas.microsoft.com/office/drawing/2014/main" id="{9D902D24-FBB7-E58A-AA08-B5289CC7CBC1}"/>
                  </a:ext>
                </a:extLst>
              </p:cNvPr>
              <p:cNvSpPr/>
              <p:nvPr/>
            </p:nvSpPr>
            <p:spPr>
              <a:xfrm>
                <a:off x="0" y="0"/>
                <a:ext cx="214008" cy="214008"/>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86" name="Oval 85">
                <a:extLst>
                  <a:ext uri="{FF2B5EF4-FFF2-40B4-BE49-F238E27FC236}">
                    <a16:creationId xmlns:a16="http://schemas.microsoft.com/office/drawing/2014/main" id="{0A6D2494-4109-44E4-C2F2-A1E3BF94D238}"/>
                  </a:ext>
                </a:extLst>
              </p:cNvPr>
              <p:cNvSpPr/>
              <p:nvPr/>
            </p:nvSpPr>
            <p:spPr>
              <a:xfrm>
                <a:off x="272374" y="0"/>
                <a:ext cx="214008" cy="214008"/>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87" name="Oval 86">
                <a:extLst>
                  <a:ext uri="{FF2B5EF4-FFF2-40B4-BE49-F238E27FC236}">
                    <a16:creationId xmlns:a16="http://schemas.microsoft.com/office/drawing/2014/main" id="{85075D84-068B-0C5D-6C08-C7EE712C03C2}"/>
                  </a:ext>
                </a:extLst>
              </p:cNvPr>
              <p:cNvSpPr/>
              <p:nvPr/>
            </p:nvSpPr>
            <p:spPr>
              <a:xfrm>
                <a:off x="544749" y="9727"/>
                <a:ext cx="213995" cy="213995"/>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88" name="Oval 87">
                <a:extLst>
                  <a:ext uri="{FF2B5EF4-FFF2-40B4-BE49-F238E27FC236}">
                    <a16:creationId xmlns:a16="http://schemas.microsoft.com/office/drawing/2014/main" id="{4F7B82BD-2919-2335-DA32-90EE1BFE5378}"/>
                  </a:ext>
                </a:extLst>
              </p:cNvPr>
              <p:cNvSpPr/>
              <p:nvPr/>
            </p:nvSpPr>
            <p:spPr>
              <a:xfrm>
                <a:off x="817123" y="19455"/>
                <a:ext cx="214008" cy="214008"/>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89" name="Oval 88">
                <a:extLst>
                  <a:ext uri="{FF2B5EF4-FFF2-40B4-BE49-F238E27FC236}">
                    <a16:creationId xmlns:a16="http://schemas.microsoft.com/office/drawing/2014/main" id="{164B3594-199B-4D50-4ACE-4A65DE54365D}"/>
                  </a:ext>
                </a:extLst>
              </p:cNvPr>
              <p:cNvSpPr/>
              <p:nvPr/>
            </p:nvSpPr>
            <p:spPr>
              <a:xfrm>
                <a:off x="1089498" y="19455"/>
                <a:ext cx="213995" cy="213995"/>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90" name="Oval 89">
                <a:extLst>
                  <a:ext uri="{FF2B5EF4-FFF2-40B4-BE49-F238E27FC236}">
                    <a16:creationId xmlns:a16="http://schemas.microsoft.com/office/drawing/2014/main" id="{CE39033E-014C-816E-5528-6F3DBE18BCAA}"/>
                  </a:ext>
                </a:extLst>
              </p:cNvPr>
              <p:cNvSpPr/>
              <p:nvPr/>
            </p:nvSpPr>
            <p:spPr>
              <a:xfrm>
                <a:off x="1361872" y="19455"/>
                <a:ext cx="213995" cy="213995"/>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91" name="Oval 90">
                <a:extLst>
                  <a:ext uri="{FF2B5EF4-FFF2-40B4-BE49-F238E27FC236}">
                    <a16:creationId xmlns:a16="http://schemas.microsoft.com/office/drawing/2014/main" id="{38ACAA91-3CF2-ACCA-142F-355F1F01C202}"/>
                  </a:ext>
                </a:extLst>
              </p:cNvPr>
              <p:cNvSpPr/>
              <p:nvPr/>
            </p:nvSpPr>
            <p:spPr>
              <a:xfrm>
                <a:off x="1634247" y="29183"/>
                <a:ext cx="213995" cy="213995"/>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92" name="Oval 91">
                <a:extLst>
                  <a:ext uri="{FF2B5EF4-FFF2-40B4-BE49-F238E27FC236}">
                    <a16:creationId xmlns:a16="http://schemas.microsoft.com/office/drawing/2014/main" id="{4B1F2C5C-A6CD-E0F1-91A0-87B67D17CD86}"/>
                  </a:ext>
                </a:extLst>
              </p:cNvPr>
              <p:cNvSpPr/>
              <p:nvPr/>
            </p:nvSpPr>
            <p:spPr>
              <a:xfrm>
                <a:off x="1906621" y="38910"/>
                <a:ext cx="214008" cy="214008"/>
              </a:xfrm>
              <a:prstGeom prst="ellipse">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grpSp>
        <p:cxnSp>
          <p:nvCxnSpPr>
            <p:cNvPr id="84" name="Straight Connector 83">
              <a:extLst>
                <a:ext uri="{FF2B5EF4-FFF2-40B4-BE49-F238E27FC236}">
                  <a16:creationId xmlns:a16="http://schemas.microsoft.com/office/drawing/2014/main" id="{3532F03F-FA52-CA44-7DB1-E3066E34B83E}"/>
                </a:ext>
              </a:extLst>
            </p:cNvPr>
            <p:cNvCxnSpPr/>
            <p:nvPr/>
          </p:nvCxnSpPr>
          <p:spPr>
            <a:xfrm>
              <a:off x="97277" y="119705"/>
              <a:ext cx="1935804"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F933C976-2464-2D23-ADAB-62595F16D000}"/>
              </a:ext>
            </a:extLst>
          </p:cNvPr>
          <p:cNvSpPr txBox="1"/>
          <p:nvPr/>
        </p:nvSpPr>
        <p:spPr>
          <a:xfrm>
            <a:off x="665333" y="5899924"/>
            <a:ext cx="5343129" cy="461665"/>
          </a:xfrm>
          <a:prstGeom prst="rect">
            <a:avLst/>
          </a:prstGeom>
          <a:noFill/>
        </p:spPr>
        <p:txBody>
          <a:bodyPr wrap="none" rtlCol="0">
            <a:spAutoFit/>
          </a:bodyPr>
          <a:lstStyle/>
          <a:p>
            <a:r>
              <a:rPr lang="en-GB" sz="2400" i="1" dirty="0">
                <a:latin typeface="Century Gothic" panose="020B0502020202020204" pitchFamily="34" charset="0"/>
              </a:rPr>
              <a:t>What is the difference in structure?</a:t>
            </a:r>
          </a:p>
        </p:txBody>
      </p:sp>
      <p:sp>
        <p:nvSpPr>
          <p:cNvPr id="10" name="Oval 9">
            <a:extLst>
              <a:ext uri="{FF2B5EF4-FFF2-40B4-BE49-F238E27FC236}">
                <a16:creationId xmlns:a16="http://schemas.microsoft.com/office/drawing/2014/main" id="{F6B8D835-1F32-D6AA-AC13-007AF975E393}"/>
              </a:ext>
            </a:extLst>
          </p:cNvPr>
          <p:cNvSpPr/>
          <p:nvPr/>
        </p:nvSpPr>
        <p:spPr>
          <a:xfrm>
            <a:off x="6838818" y="3591743"/>
            <a:ext cx="632270" cy="564262"/>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Oval 92">
            <a:extLst>
              <a:ext uri="{FF2B5EF4-FFF2-40B4-BE49-F238E27FC236}">
                <a16:creationId xmlns:a16="http://schemas.microsoft.com/office/drawing/2014/main" id="{F46D52DE-7730-2893-3C3B-F88CF6424E12}"/>
              </a:ext>
            </a:extLst>
          </p:cNvPr>
          <p:cNvSpPr/>
          <p:nvPr/>
        </p:nvSpPr>
        <p:spPr>
          <a:xfrm>
            <a:off x="7817155" y="3671972"/>
            <a:ext cx="632270" cy="564262"/>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a:extLst>
              <a:ext uri="{FF2B5EF4-FFF2-40B4-BE49-F238E27FC236}">
                <a16:creationId xmlns:a16="http://schemas.microsoft.com/office/drawing/2014/main" id="{CE1DAE00-077D-FF50-9E7C-516E41E66E59}"/>
              </a:ext>
            </a:extLst>
          </p:cNvPr>
          <p:cNvSpPr/>
          <p:nvPr/>
        </p:nvSpPr>
        <p:spPr>
          <a:xfrm>
            <a:off x="9137725" y="3716574"/>
            <a:ext cx="632270" cy="564262"/>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a:extLst>
              <a:ext uri="{FF2B5EF4-FFF2-40B4-BE49-F238E27FC236}">
                <a16:creationId xmlns:a16="http://schemas.microsoft.com/office/drawing/2014/main" id="{1190D419-CF89-A4EF-2DB9-2D3EF87B3150}"/>
              </a:ext>
            </a:extLst>
          </p:cNvPr>
          <p:cNvSpPr/>
          <p:nvPr/>
        </p:nvSpPr>
        <p:spPr>
          <a:xfrm>
            <a:off x="6463206" y="4404658"/>
            <a:ext cx="632270" cy="564262"/>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a:extLst>
              <a:ext uri="{FF2B5EF4-FFF2-40B4-BE49-F238E27FC236}">
                <a16:creationId xmlns:a16="http://schemas.microsoft.com/office/drawing/2014/main" id="{6256B0E6-DF1F-4184-0B27-FE21866F17A1}"/>
              </a:ext>
            </a:extLst>
          </p:cNvPr>
          <p:cNvSpPr/>
          <p:nvPr/>
        </p:nvSpPr>
        <p:spPr>
          <a:xfrm>
            <a:off x="7332907" y="4416051"/>
            <a:ext cx="632270" cy="564262"/>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a:extLst>
              <a:ext uri="{FF2B5EF4-FFF2-40B4-BE49-F238E27FC236}">
                <a16:creationId xmlns:a16="http://schemas.microsoft.com/office/drawing/2014/main" id="{47F2B914-1AAC-7F22-AF14-6DCE49186589}"/>
              </a:ext>
            </a:extLst>
          </p:cNvPr>
          <p:cNvSpPr/>
          <p:nvPr/>
        </p:nvSpPr>
        <p:spPr>
          <a:xfrm>
            <a:off x="8685977" y="4442035"/>
            <a:ext cx="632270" cy="564262"/>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Oval 97">
            <a:extLst>
              <a:ext uri="{FF2B5EF4-FFF2-40B4-BE49-F238E27FC236}">
                <a16:creationId xmlns:a16="http://schemas.microsoft.com/office/drawing/2014/main" id="{C729AB95-481E-72FB-097A-5E3EA5A301B2}"/>
              </a:ext>
            </a:extLst>
          </p:cNvPr>
          <p:cNvSpPr/>
          <p:nvPr/>
        </p:nvSpPr>
        <p:spPr>
          <a:xfrm>
            <a:off x="9644492" y="4487955"/>
            <a:ext cx="632270" cy="564262"/>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 name="Straight Connector 2">
            <a:extLst>
              <a:ext uri="{FF2B5EF4-FFF2-40B4-BE49-F238E27FC236}">
                <a16:creationId xmlns:a16="http://schemas.microsoft.com/office/drawing/2014/main" id="{4EE39BB1-E0F1-B7D1-8FB4-B5A4B41DBB97}"/>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046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nodeType="with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fade">
                                      <p:cBhvr>
                                        <p:cTn id="15" dur="500"/>
                                        <p:tgtEl>
                                          <p:spTgt spid="60"/>
                                        </p:tgtEl>
                                      </p:cBhvr>
                                    </p:animEffect>
                                  </p:childTnLst>
                                </p:cTn>
                              </p:par>
                              <p:par>
                                <p:cTn id="16" presetID="10" presetClass="entr" presetSubtype="0" fill="hold" nodeType="withEffect">
                                  <p:stCondLst>
                                    <p:cond delay="0"/>
                                  </p:stCondLst>
                                  <p:childTnLst>
                                    <p:set>
                                      <p:cBhvr>
                                        <p:cTn id="17" dur="1" fill="hold">
                                          <p:stCondLst>
                                            <p:cond delay="0"/>
                                          </p:stCondLst>
                                        </p:cTn>
                                        <p:tgtEl>
                                          <p:spTgt spid="71"/>
                                        </p:tgtEl>
                                        <p:attrNameLst>
                                          <p:attrName>style.visibility</p:attrName>
                                        </p:attrNameLst>
                                      </p:cBhvr>
                                      <p:to>
                                        <p:strVal val="visible"/>
                                      </p:to>
                                    </p:set>
                                    <p:animEffect transition="in" filter="fade">
                                      <p:cBhvr>
                                        <p:cTn id="18" dur="500"/>
                                        <p:tgtEl>
                                          <p:spTgt spid="71"/>
                                        </p:tgtEl>
                                      </p:cBhvr>
                                    </p:animEffect>
                                  </p:childTnLst>
                                </p:cTn>
                              </p:par>
                              <p:par>
                                <p:cTn id="19" presetID="10" presetClass="entr" presetSubtype="0" fill="hold" nodeType="withEffect">
                                  <p:stCondLst>
                                    <p:cond delay="0"/>
                                  </p:stCondLst>
                                  <p:childTnLst>
                                    <p:set>
                                      <p:cBhvr>
                                        <p:cTn id="20" dur="1" fill="hold">
                                          <p:stCondLst>
                                            <p:cond delay="0"/>
                                          </p:stCondLst>
                                        </p:cTn>
                                        <p:tgtEl>
                                          <p:spTgt spid="82"/>
                                        </p:tgtEl>
                                        <p:attrNameLst>
                                          <p:attrName>style.visibility</p:attrName>
                                        </p:attrNameLst>
                                      </p:cBhvr>
                                      <p:to>
                                        <p:strVal val="visible"/>
                                      </p:to>
                                    </p:set>
                                    <p:animEffect transition="in" filter="fade">
                                      <p:cBhvr>
                                        <p:cTn id="21" dur="500"/>
                                        <p:tgtEl>
                                          <p:spTgt spid="8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cTn>
                              </p:par>
                              <p:par>
                                <p:cTn id="33" presetID="10"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fade">
                                      <p:cBhvr>
                                        <p:cTn id="35" dur="500"/>
                                        <p:tgtEl>
                                          <p:spTgt spid="42"/>
                                        </p:tgtEl>
                                      </p:cBhvr>
                                    </p:animEffect>
                                  </p:childTnLst>
                                </p:cTn>
                              </p:par>
                              <p:par>
                                <p:cTn id="36" presetID="10" presetClass="entr" presetSubtype="0" fill="hold" nodeType="with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fade">
                                      <p:cBhvr>
                                        <p:cTn id="38" dur="500"/>
                                        <p:tgtEl>
                                          <p:spTgt spid="53"/>
                                        </p:tgtEl>
                                      </p:cBhvr>
                                    </p:animEffect>
                                  </p:childTnLst>
                                </p:cTn>
                              </p:par>
                              <p:par>
                                <p:cTn id="39" presetID="10" presetClass="entr" presetSubtype="0" fill="hold" nodeType="with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500"/>
                                        <p:tgtEl>
                                          <p:spTgt spid="54"/>
                                        </p:tgtEl>
                                      </p:cBhvr>
                                    </p:animEffect>
                                  </p:childTnLst>
                                </p:cTn>
                              </p:par>
                              <p:par>
                                <p:cTn id="42" presetID="10" presetClass="entr" presetSubtype="0" fill="hold" nodeType="with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par>
                                <p:cTn id="45" presetID="10" presetClass="entr" presetSubtype="0" fill="hold" nodeType="with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fade">
                                      <p:cBhvr>
                                        <p:cTn id="47" dur="500"/>
                                        <p:tgtEl>
                                          <p:spTgt spid="56"/>
                                        </p:tgtEl>
                                      </p:cBhvr>
                                    </p:animEffect>
                                  </p:childTnLst>
                                </p:cTn>
                              </p:par>
                              <p:par>
                                <p:cTn id="48" presetID="10" presetClass="entr" presetSubtype="0" fill="hold" nodeType="withEffect">
                                  <p:stCondLst>
                                    <p:cond delay="0"/>
                                  </p:stCondLst>
                                  <p:childTnLst>
                                    <p:set>
                                      <p:cBhvr>
                                        <p:cTn id="49" dur="1" fill="hold">
                                          <p:stCondLst>
                                            <p:cond delay="0"/>
                                          </p:stCondLst>
                                        </p:cTn>
                                        <p:tgtEl>
                                          <p:spTgt spid="57"/>
                                        </p:tgtEl>
                                        <p:attrNameLst>
                                          <p:attrName>style.visibility</p:attrName>
                                        </p:attrNameLst>
                                      </p:cBhvr>
                                      <p:to>
                                        <p:strVal val="visible"/>
                                      </p:to>
                                    </p:set>
                                    <p:animEffect transition="in" filter="fade">
                                      <p:cBhvr>
                                        <p:cTn id="50" dur="500"/>
                                        <p:tgtEl>
                                          <p:spTgt spid="57"/>
                                        </p:tgtEl>
                                      </p:cBhvr>
                                    </p:animEffect>
                                  </p:childTnLst>
                                </p:cTn>
                              </p:par>
                              <p:par>
                                <p:cTn id="51" presetID="10" presetClass="entr" presetSubtype="0" fill="hold" nodeType="withEffect">
                                  <p:stCondLst>
                                    <p:cond delay="0"/>
                                  </p:stCondLst>
                                  <p:childTnLst>
                                    <p:set>
                                      <p:cBhvr>
                                        <p:cTn id="52" dur="1" fill="hold">
                                          <p:stCondLst>
                                            <p:cond delay="0"/>
                                          </p:stCondLst>
                                        </p:cTn>
                                        <p:tgtEl>
                                          <p:spTgt spid="58"/>
                                        </p:tgtEl>
                                        <p:attrNameLst>
                                          <p:attrName>style.visibility</p:attrName>
                                        </p:attrNameLst>
                                      </p:cBhvr>
                                      <p:to>
                                        <p:strVal val="visible"/>
                                      </p:to>
                                    </p:set>
                                    <p:animEffect transition="in" filter="fade">
                                      <p:cBhvr>
                                        <p:cTn id="53" dur="500"/>
                                        <p:tgtEl>
                                          <p:spTgt spid="58"/>
                                        </p:tgtEl>
                                      </p:cBhvr>
                                    </p:animEffect>
                                  </p:childTnLst>
                                </p:cTn>
                              </p:par>
                              <p:par>
                                <p:cTn id="54" presetID="10" presetClass="entr" presetSubtype="0" fill="hold" nodeType="withEffect">
                                  <p:stCondLst>
                                    <p:cond delay="0"/>
                                  </p:stCondLst>
                                  <p:childTnLst>
                                    <p:set>
                                      <p:cBhvr>
                                        <p:cTn id="55" dur="1" fill="hold">
                                          <p:stCondLst>
                                            <p:cond delay="0"/>
                                          </p:stCondLst>
                                        </p:cTn>
                                        <p:tgtEl>
                                          <p:spTgt spid="59"/>
                                        </p:tgtEl>
                                        <p:attrNameLst>
                                          <p:attrName>style.visibility</p:attrName>
                                        </p:attrNameLst>
                                      </p:cBhvr>
                                      <p:to>
                                        <p:strVal val="visible"/>
                                      </p:to>
                                    </p:set>
                                    <p:animEffect transition="in" filter="fade">
                                      <p:cBhvr>
                                        <p:cTn id="56" dur="500"/>
                                        <p:tgtEl>
                                          <p:spTgt spid="59"/>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500"/>
                                        <p:tgtEl>
                                          <p:spTgt spid="4"/>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94"/>
                                        </p:tgtEl>
                                        <p:attrNameLst>
                                          <p:attrName>style.visibility</p:attrName>
                                        </p:attrNameLst>
                                      </p:cBhvr>
                                      <p:to>
                                        <p:strVal val="visible"/>
                                      </p:to>
                                    </p:set>
                                    <p:animEffect transition="in" filter="fade">
                                      <p:cBhvr>
                                        <p:cTn id="66" dur="500"/>
                                        <p:tgtEl>
                                          <p:spTgt spid="9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93"/>
                                        </p:tgtEl>
                                        <p:attrNameLst>
                                          <p:attrName>style.visibility</p:attrName>
                                        </p:attrNameLst>
                                      </p:cBhvr>
                                      <p:to>
                                        <p:strVal val="visible"/>
                                      </p:to>
                                    </p:set>
                                    <p:animEffect transition="in" filter="fade">
                                      <p:cBhvr>
                                        <p:cTn id="69" dur="500"/>
                                        <p:tgtEl>
                                          <p:spTgt spid="9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0"/>
                                        </p:tgtEl>
                                        <p:attrNameLst>
                                          <p:attrName>style.visibility</p:attrName>
                                        </p:attrNameLst>
                                      </p:cBhvr>
                                      <p:to>
                                        <p:strVal val="visible"/>
                                      </p:to>
                                    </p:set>
                                    <p:animEffect transition="in" filter="fade">
                                      <p:cBhvr>
                                        <p:cTn id="72" dur="500"/>
                                        <p:tgtEl>
                                          <p:spTgt spid="10"/>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95"/>
                                        </p:tgtEl>
                                        <p:attrNameLst>
                                          <p:attrName>style.visibility</p:attrName>
                                        </p:attrNameLst>
                                      </p:cBhvr>
                                      <p:to>
                                        <p:strVal val="visible"/>
                                      </p:to>
                                    </p:set>
                                    <p:animEffect transition="in" filter="fade">
                                      <p:cBhvr>
                                        <p:cTn id="75" dur="500"/>
                                        <p:tgtEl>
                                          <p:spTgt spid="9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96"/>
                                        </p:tgtEl>
                                        <p:attrNameLst>
                                          <p:attrName>style.visibility</p:attrName>
                                        </p:attrNameLst>
                                      </p:cBhvr>
                                      <p:to>
                                        <p:strVal val="visible"/>
                                      </p:to>
                                    </p:set>
                                    <p:animEffect transition="in" filter="fade">
                                      <p:cBhvr>
                                        <p:cTn id="78" dur="500"/>
                                        <p:tgtEl>
                                          <p:spTgt spid="9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97"/>
                                        </p:tgtEl>
                                        <p:attrNameLst>
                                          <p:attrName>style.visibility</p:attrName>
                                        </p:attrNameLst>
                                      </p:cBhvr>
                                      <p:to>
                                        <p:strVal val="visible"/>
                                      </p:to>
                                    </p:set>
                                    <p:animEffect transition="in" filter="fade">
                                      <p:cBhvr>
                                        <p:cTn id="81" dur="500"/>
                                        <p:tgtEl>
                                          <p:spTgt spid="9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98"/>
                                        </p:tgtEl>
                                        <p:attrNameLst>
                                          <p:attrName>style.visibility</p:attrName>
                                        </p:attrNameLst>
                                      </p:cBhvr>
                                      <p:to>
                                        <p:strVal val="visible"/>
                                      </p:to>
                                    </p:set>
                                    <p:animEffect transition="in" filter="fade">
                                      <p:cBhvr>
                                        <p:cTn id="84"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animBg="1"/>
      <p:bldP spid="19" grpId="0" animBg="1"/>
      <p:bldP spid="4" grpId="0"/>
      <p:bldP spid="10" grpId="0" animBg="1"/>
      <p:bldP spid="93" grpId="0" animBg="1"/>
      <p:bldP spid="94" grpId="0" animBg="1"/>
      <p:bldP spid="95" grpId="0" animBg="1"/>
      <p:bldP spid="96" grpId="0" animBg="1"/>
      <p:bldP spid="97" grpId="0" animBg="1"/>
      <p:bldP spid="9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p:txBody>
          <a:bodyPr/>
          <a:lstStyle/>
          <a:p>
            <a:r>
              <a:rPr lang="en-US" dirty="0">
                <a:latin typeface="Century Gothic" panose="020B0502020202020204" pitchFamily="34" charset="0"/>
              </a:rPr>
              <a:t>Can you explain the difference between these two terms?</a:t>
            </a:r>
          </a:p>
        </p:txBody>
      </p:sp>
      <p:sp>
        <p:nvSpPr>
          <p:cNvPr id="5" name="TextBox 4">
            <a:extLst>
              <a:ext uri="{FF2B5EF4-FFF2-40B4-BE49-F238E27FC236}">
                <a16:creationId xmlns:a16="http://schemas.microsoft.com/office/drawing/2014/main" id="{EE23E189-4F40-E84E-BF13-3786EF9E30C0}"/>
              </a:ext>
            </a:extLst>
          </p:cNvPr>
          <p:cNvSpPr txBox="1"/>
          <p:nvPr/>
        </p:nvSpPr>
        <p:spPr>
          <a:xfrm>
            <a:off x="1335763" y="991268"/>
            <a:ext cx="5894376" cy="923330"/>
          </a:xfrm>
          <a:prstGeom prst="rect">
            <a:avLst/>
          </a:prstGeom>
          <a:noFill/>
          <a:ln>
            <a:noFill/>
          </a:ln>
        </p:spPr>
        <p:txBody>
          <a:bodyPr wrap="square" rtlCol="0">
            <a:spAutoFit/>
          </a:bodyPr>
          <a:lstStyle/>
          <a:p>
            <a:r>
              <a:rPr lang="en-US" sz="5400" dirty="0">
                <a:latin typeface="Century Gothic" panose="020B0502020202020204" pitchFamily="34" charset="0"/>
              </a:rPr>
              <a:t>Covalent bonds</a:t>
            </a:r>
          </a:p>
        </p:txBody>
      </p:sp>
      <p:sp>
        <p:nvSpPr>
          <p:cNvPr id="8" name="TextBox 7">
            <a:extLst>
              <a:ext uri="{FF2B5EF4-FFF2-40B4-BE49-F238E27FC236}">
                <a16:creationId xmlns:a16="http://schemas.microsoft.com/office/drawing/2014/main" id="{204CC7AE-6FFE-1B49-9E2F-3E2DACB5DE9E}"/>
              </a:ext>
            </a:extLst>
          </p:cNvPr>
          <p:cNvSpPr txBox="1"/>
          <p:nvPr/>
        </p:nvSpPr>
        <p:spPr>
          <a:xfrm>
            <a:off x="1654349" y="4896955"/>
            <a:ext cx="5469466" cy="1754326"/>
          </a:xfrm>
          <a:prstGeom prst="rect">
            <a:avLst/>
          </a:prstGeom>
          <a:noFill/>
          <a:ln>
            <a:noFill/>
          </a:ln>
        </p:spPr>
        <p:txBody>
          <a:bodyPr wrap="square" rtlCol="0">
            <a:spAutoFit/>
          </a:bodyPr>
          <a:lstStyle/>
          <a:p>
            <a:r>
              <a:rPr lang="en-US" sz="5400" dirty="0">
                <a:latin typeface="Century Gothic" panose="020B0502020202020204" pitchFamily="34" charset="0"/>
              </a:rPr>
              <a:t>Intermolecular forces</a:t>
            </a:r>
          </a:p>
        </p:txBody>
      </p:sp>
      <p:pic>
        <p:nvPicPr>
          <p:cNvPr id="6" name="Picture 5" descr="A picture containing lamp, shirt&#10;&#10;Description automatically generated">
            <a:extLst>
              <a:ext uri="{FF2B5EF4-FFF2-40B4-BE49-F238E27FC236}">
                <a16:creationId xmlns:a16="http://schemas.microsoft.com/office/drawing/2014/main" id="{30B9A406-0688-794A-8B95-89BEA4691DEC}"/>
              </a:ext>
            </a:extLst>
          </p:cNvPr>
          <p:cNvPicPr>
            <a:picLocks noChangeAspect="1"/>
          </p:cNvPicPr>
          <p:nvPr/>
        </p:nvPicPr>
        <p:blipFill>
          <a:blip r:embed="rId3"/>
          <a:stretch>
            <a:fillRect/>
          </a:stretch>
        </p:blipFill>
        <p:spPr>
          <a:xfrm>
            <a:off x="-732229" y="1806015"/>
            <a:ext cx="4810805" cy="3415304"/>
          </a:xfrm>
          <a:prstGeom prst="rect">
            <a:avLst/>
          </a:prstGeom>
        </p:spPr>
      </p:pic>
      <p:sp>
        <p:nvSpPr>
          <p:cNvPr id="3" name="TextBox 2">
            <a:extLst>
              <a:ext uri="{FF2B5EF4-FFF2-40B4-BE49-F238E27FC236}">
                <a16:creationId xmlns:a16="http://schemas.microsoft.com/office/drawing/2014/main" id="{73204995-F759-3685-7D6F-7E44D4C1C87E}"/>
              </a:ext>
            </a:extLst>
          </p:cNvPr>
          <p:cNvSpPr txBox="1"/>
          <p:nvPr/>
        </p:nvSpPr>
        <p:spPr>
          <a:xfrm>
            <a:off x="7123815" y="1356380"/>
            <a:ext cx="4444410" cy="4893647"/>
          </a:xfrm>
          <a:prstGeom prst="rect">
            <a:avLst/>
          </a:prstGeom>
          <a:noFill/>
        </p:spPr>
        <p:txBody>
          <a:bodyPr wrap="square" rtlCol="0">
            <a:spAutoFit/>
          </a:bodyPr>
          <a:lstStyle/>
          <a:p>
            <a:r>
              <a:rPr lang="en-GB" sz="2400" i="1" dirty="0">
                <a:latin typeface="Century Gothic" panose="020B0502020202020204" pitchFamily="34" charset="0"/>
              </a:rPr>
              <a:t>Where is each found?</a:t>
            </a:r>
          </a:p>
          <a:p>
            <a:endParaRPr lang="en-GB" sz="2400" i="1" dirty="0">
              <a:latin typeface="Century Gothic" panose="020B0502020202020204" pitchFamily="34" charset="0"/>
            </a:endParaRPr>
          </a:p>
          <a:p>
            <a:r>
              <a:rPr lang="en-GB" sz="2400" i="1" dirty="0">
                <a:latin typeface="Century Gothic" panose="020B0502020202020204" pitchFamily="34" charset="0"/>
              </a:rPr>
              <a:t>Are they weak or strong?</a:t>
            </a:r>
          </a:p>
          <a:p>
            <a:endParaRPr lang="en-GB" sz="2400" i="1" dirty="0">
              <a:latin typeface="Century Gothic" panose="020B0502020202020204" pitchFamily="34" charset="0"/>
            </a:endParaRPr>
          </a:p>
          <a:p>
            <a:r>
              <a:rPr lang="en-GB" sz="2400" i="1" dirty="0">
                <a:latin typeface="Century Gothic" panose="020B0502020202020204" pitchFamily="34" charset="0"/>
              </a:rPr>
              <a:t>How much energy is needed to overcome each?</a:t>
            </a:r>
          </a:p>
          <a:p>
            <a:endParaRPr lang="en-GB" sz="2400" i="1" dirty="0">
              <a:latin typeface="Century Gothic" panose="020B0502020202020204" pitchFamily="34" charset="0"/>
            </a:endParaRPr>
          </a:p>
          <a:p>
            <a:r>
              <a:rPr lang="en-GB" sz="2400" i="1" dirty="0">
                <a:latin typeface="Century Gothic" panose="020B0502020202020204" pitchFamily="34" charset="0"/>
              </a:rPr>
              <a:t>Where are they found in thermosoftening polymers?</a:t>
            </a:r>
          </a:p>
          <a:p>
            <a:endParaRPr lang="en-GB" sz="2400" i="1" dirty="0">
              <a:latin typeface="Century Gothic" panose="020B0502020202020204" pitchFamily="34" charset="0"/>
            </a:endParaRPr>
          </a:p>
          <a:p>
            <a:r>
              <a:rPr lang="en-GB" sz="2400" i="1" dirty="0">
                <a:latin typeface="Century Gothic" panose="020B0502020202020204" pitchFamily="34" charset="0"/>
              </a:rPr>
              <a:t>Where are they found in thermosetting polymers?</a:t>
            </a:r>
          </a:p>
        </p:txBody>
      </p:sp>
    </p:spTree>
    <p:extLst>
      <p:ext uri="{BB962C8B-B14F-4D97-AF65-F5344CB8AC3E}">
        <p14:creationId xmlns:p14="http://schemas.microsoft.com/office/powerpoint/2010/main" val="2783608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AEDBF826-5052-0F36-E30A-F06EECB66994}"/>
              </a:ext>
            </a:extLst>
          </p:cNvPr>
          <p:cNvSpPr txBox="1"/>
          <p:nvPr/>
        </p:nvSpPr>
        <p:spPr>
          <a:xfrm>
            <a:off x="4758267" y="1102380"/>
            <a:ext cx="6502399" cy="4893647"/>
          </a:xfrm>
          <a:prstGeom prst="rect">
            <a:avLst/>
          </a:prstGeom>
          <a:noFill/>
        </p:spPr>
        <p:txBody>
          <a:bodyPr wrap="square" rtlCol="0">
            <a:spAutoFit/>
          </a:bodyPr>
          <a:lstStyle/>
          <a:p>
            <a:pPr marL="457200" indent="-457200">
              <a:buFont typeface="+mj-lt"/>
              <a:buAutoNum type="arabicPeriod"/>
            </a:pPr>
            <a:r>
              <a:rPr lang="en-GB" sz="2400" dirty="0">
                <a:latin typeface="Century Gothic" panose="020B0502020202020204" pitchFamily="34" charset="0"/>
              </a:rPr>
              <a:t>What does this show the formula for?</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How many repeating units are in the polymer molecule?</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How many carbon atoms are in the polymer molecule?</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How many hydrogen atoms are in the polymer molecule?</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What is represented by each straight line?</a:t>
            </a:r>
          </a:p>
        </p:txBody>
      </p:sp>
      <p:sp>
        <p:nvSpPr>
          <p:cNvPr id="2" name="Title 1">
            <a:extLst>
              <a:ext uri="{FF2B5EF4-FFF2-40B4-BE49-F238E27FC236}">
                <a16:creationId xmlns:a16="http://schemas.microsoft.com/office/drawing/2014/main" id="{1A6C1C39-76A4-0321-8BC6-BD66EF7F80AE}"/>
              </a:ext>
            </a:extLst>
          </p:cNvPr>
          <p:cNvSpPr>
            <a:spLocks noGrp="1"/>
          </p:cNvSpPr>
          <p:nvPr>
            <p:ph type="title"/>
          </p:nvPr>
        </p:nvSpPr>
        <p:spPr/>
        <p:txBody>
          <a:bodyPr/>
          <a:lstStyle/>
          <a:p>
            <a:r>
              <a:rPr lang="en-GB" dirty="0">
                <a:latin typeface="Century Gothic" panose="020B0502020202020204" pitchFamily="34" charset="0"/>
              </a:rPr>
              <a:t>What does the displayed formula below represent?</a:t>
            </a:r>
          </a:p>
        </p:txBody>
      </p:sp>
      <p:grpSp>
        <p:nvGrpSpPr>
          <p:cNvPr id="3" name="Group 2">
            <a:extLst>
              <a:ext uri="{FF2B5EF4-FFF2-40B4-BE49-F238E27FC236}">
                <a16:creationId xmlns:a16="http://schemas.microsoft.com/office/drawing/2014/main" id="{709B1903-92E9-5589-2407-9927A3700F06}"/>
              </a:ext>
            </a:extLst>
          </p:cNvPr>
          <p:cNvGrpSpPr/>
          <p:nvPr/>
        </p:nvGrpSpPr>
        <p:grpSpPr>
          <a:xfrm>
            <a:off x="870126" y="1143857"/>
            <a:ext cx="3395242" cy="3400228"/>
            <a:chOff x="9296400" y="1639711"/>
            <a:chExt cx="1477009" cy="1435632"/>
          </a:xfrm>
        </p:grpSpPr>
        <p:grpSp>
          <p:nvGrpSpPr>
            <p:cNvPr id="4" name="Group 3">
              <a:extLst>
                <a:ext uri="{FF2B5EF4-FFF2-40B4-BE49-F238E27FC236}">
                  <a16:creationId xmlns:a16="http://schemas.microsoft.com/office/drawing/2014/main" id="{6D82298A-90F4-F712-F849-F2B3DB41AD5E}"/>
                </a:ext>
              </a:extLst>
            </p:cNvPr>
            <p:cNvGrpSpPr/>
            <p:nvPr/>
          </p:nvGrpSpPr>
          <p:grpSpPr>
            <a:xfrm>
              <a:off x="9363285" y="1639711"/>
              <a:ext cx="1410124" cy="1435632"/>
              <a:chOff x="362895" y="52175"/>
              <a:chExt cx="1410511" cy="1435698"/>
            </a:xfrm>
          </p:grpSpPr>
          <p:sp>
            <p:nvSpPr>
              <p:cNvPr id="13" name="Text Box 101">
                <a:extLst>
                  <a:ext uri="{FF2B5EF4-FFF2-40B4-BE49-F238E27FC236}">
                    <a16:creationId xmlns:a16="http://schemas.microsoft.com/office/drawing/2014/main" id="{11C734B0-0AAA-66D3-F3BD-BED1CBE9F831}"/>
                  </a:ext>
                </a:extLst>
              </p:cNvPr>
              <p:cNvSpPr txBox="1"/>
              <p:nvPr/>
            </p:nvSpPr>
            <p:spPr>
              <a:xfrm>
                <a:off x="516100" y="558013"/>
                <a:ext cx="933856" cy="41828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3600" b="1" dirty="0">
                    <a:effectLst/>
                    <a:latin typeface="Century Gothic" panose="020B0502020202020204" pitchFamily="34" charset="0"/>
                    <a:ea typeface="Times New Roman" panose="02020603050405020304" pitchFamily="18" charset="0"/>
                  </a:rPr>
                  <a:t>C     C</a:t>
                </a:r>
                <a:endParaRPr lang="en-GB" sz="2000" b="1" dirty="0">
                  <a:effectLst/>
                  <a:latin typeface="Times New Roman" panose="02020603050405020304" pitchFamily="18" charset="0"/>
                  <a:ea typeface="Times New Roman" panose="02020603050405020304" pitchFamily="18" charset="0"/>
                </a:endParaRPr>
              </a:p>
            </p:txBody>
          </p:sp>
          <p:sp>
            <p:nvSpPr>
              <p:cNvPr id="14" name="Text Box 102">
                <a:extLst>
                  <a:ext uri="{FF2B5EF4-FFF2-40B4-BE49-F238E27FC236}">
                    <a16:creationId xmlns:a16="http://schemas.microsoft.com/office/drawing/2014/main" id="{F6BF5CD5-F09D-72F1-240A-E01CE527CADB}"/>
                  </a:ext>
                </a:extLst>
              </p:cNvPr>
              <p:cNvSpPr txBox="1"/>
              <p:nvPr/>
            </p:nvSpPr>
            <p:spPr>
              <a:xfrm>
                <a:off x="573440" y="1054124"/>
                <a:ext cx="933450" cy="41783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3600" b="1" dirty="0">
                    <a:effectLst/>
                    <a:latin typeface="Century Gothic" panose="020B0502020202020204" pitchFamily="34" charset="0"/>
                    <a:ea typeface="Times New Roman" panose="02020603050405020304" pitchFamily="18" charset="0"/>
                  </a:rPr>
                  <a:t>H     H</a:t>
                </a:r>
                <a:endParaRPr lang="en-GB" sz="2000" b="1" dirty="0">
                  <a:effectLst/>
                  <a:latin typeface="Times New Roman" panose="02020603050405020304" pitchFamily="18" charset="0"/>
                  <a:ea typeface="Times New Roman" panose="02020603050405020304" pitchFamily="18" charset="0"/>
                </a:endParaRPr>
              </a:p>
            </p:txBody>
          </p:sp>
          <p:sp>
            <p:nvSpPr>
              <p:cNvPr id="15" name="Text Box 103">
                <a:extLst>
                  <a:ext uri="{FF2B5EF4-FFF2-40B4-BE49-F238E27FC236}">
                    <a16:creationId xmlns:a16="http://schemas.microsoft.com/office/drawing/2014/main" id="{C2B84A80-FAC5-FA01-BE18-5B8635D365B5}"/>
                  </a:ext>
                </a:extLst>
              </p:cNvPr>
              <p:cNvSpPr txBox="1"/>
              <p:nvPr/>
            </p:nvSpPr>
            <p:spPr>
              <a:xfrm>
                <a:off x="542204" y="52175"/>
                <a:ext cx="933450" cy="41783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3600" b="1" dirty="0">
                    <a:effectLst/>
                    <a:latin typeface="Century Gothic" panose="020B0502020202020204" pitchFamily="34" charset="0"/>
                    <a:ea typeface="Times New Roman" panose="02020603050405020304" pitchFamily="18" charset="0"/>
                  </a:rPr>
                  <a:t>H     H</a:t>
                </a:r>
                <a:endParaRPr lang="en-GB" sz="2000" b="1" dirty="0">
                  <a:effectLst/>
                  <a:latin typeface="Times New Roman" panose="02020603050405020304" pitchFamily="18" charset="0"/>
                  <a:ea typeface="Times New Roman" panose="02020603050405020304" pitchFamily="18" charset="0"/>
                </a:endParaRPr>
              </a:p>
            </p:txBody>
          </p:sp>
          <p:sp>
            <p:nvSpPr>
              <p:cNvPr id="16" name="Left Bracket 15">
                <a:extLst>
                  <a:ext uri="{FF2B5EF4-FFF2-40B4-BE49-F238E27FC236}">
                    <a16:creationId xmlns:a16="http://schemas.microsoft.com/office/drawing/2014/main" id="{A39A1135-D40A-2468-87FB-C6BFCD030198}"/>
                  </a:ext>
                </a:extLst>
              </p:cNvPr>
              <p:cNvSpPr/>
              <p:nvPr/>
            </p:nvSpPr>
            <p:spPr>
              <a:xfrm>
                <a:off x="362895" y="158615"/>
                <a:ext cx="107004" cy="1177047"/>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sz="3200" b="1"/>
              </a:p>
            </p:txBody>
          </p:sp>
          <p:sp>
            <p:nvSpPr>
              <p:cNvPr id="17" name="Text Box 107">
                <a:extLst>
                  <a:ext uri="{FF2B5EF4-FFF2-40B4-BE49-F238E27FC236}">
                    <a16:creationId xmlns:a16="http://schemas.microsoft.com/office/drawing/2014/main" id="{48D6E278-810E-5EA0-8F64-4DF79D38C2D0}"/>
                  </a:ext>
                </a:extLst>
              </p:cNvPr>
              <p:cNvSpPr txBox="1"/>
              <p:nvPr/>
            </p:nvSpPr>
            <p:spPr>
              <a:xfrm>
                <a:off x="1313234" y="1070043"/>
                <a:ext cx="460172" cy="41783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i="1" dirty="0">
                    <a:latin typeface="Century Gothic" panose="020B0502020202020204" pitchFamily="34" charset="0"/>
                    <a:ea typeface="Times New Roman" panose="02020603050405020304" pitchFamily="18" charset="0"/>
                  </a:rPr>
                  <a:t>n</a:t>
                </a:r>
                <a:endParaRPr lang="en-GB" sz="2000" b="1" dirty="0">
                  <a:effectLst/>
                  <a:latin typeface="Times New Roman" panose="02020603050405020304" pitchFamily="18" charset="0"/>
                  <a:ea typeface="Times New Roman" panose="02020603050405020304" pitchFamily="18" charset="0"/>
                </a:endParaRPr>
              </a:p>
            </p:txBody>
          </p:sp>
        </p:grpSp>
        <p:sp>
          <p:nvSpPr>
            <p:cNvPr id="5" name="Left Bracket 4">
              <a:extLst>
                <a:ext uri="{FF2B5EF4-FFF2-40B4-BE49-F238E27FC236}">
                  <a16:creationId xmlns:a16="http://schemas.microsoft.com/office/drawing/2014/main" id="{889D1D1B-6311-FBEC-D693-7629DDD618BC}"/>
                </a:ext>
              </a:extLst>
            </p:cNvPr>
            <p:cNvSpPr/>
            <p:nvPr/>
          </p:nvSpPr>
          <p:spPr>
            <a:xfrm rot="10800000">
              <a:off x="10203163" y="1770509"/>
              <a:ext cx="106975" cy="1176993"/>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sz="3200" b="1"/>
            </a:p>
          </p:txBody>
        </p:sp>
        <p:cxnSp>
          <p:nvCxnSpPr>
            <p:cNvPr id="6" name="Straight Connector 5">
              <a:extLst>
                <a:ext uri="{FF2B5EF4-FFF2-40B4-BE49-F238E27FC236}">
                  <a16:creationId xmlns:a16="http://schemas.microsoft.com/office/drawing/2014/main" id="{C0D6A72D-D98C-0B0F-DCD2-714E1CD7BA7E}"/>
                </a:ext>
              </a:extLst>
            </p:cNvPr>
            <p:cNvCxnSpPr>
              <a:cxnSpLocks/>
            </p:cNvCxnSpPr>
            <p:nvPr/>
          </p:nvCxnSpPr>
          <p:spPr>
            <a:xfrm>
              <a:off x="9772650" y="2291099"/>
              <a:ext cx="152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9DABC38-2D27-F4B4-5F1A-200AF4E5B6B6}"/>
                </a:ext>
              </a:extLst>
            </p:cNvPr>
            <p:cNvCxnSpPr>
              <a:cxnSpLocks/>
            </p:cNvCxnSpPr>
            <p:nvPr/>
          </p:nvCxnSpPr>
          <p:spPr>
            <a:xfrm>
              <a:off x="10210800" y="2291099"/>
              <a:ext cx="152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B5199124-4D41-D61D-2247-3F59DC1127FF}"/>
                </a:ext>
              </a:extLst>
            </p:cNvPr>
            <p:cNvCxnSpPr>
              <a:cxnSpLocks/>
            </p:cNvCxnSpPr>
            <p:nvPr/>
          </p:nvCxnSpPr>
          <p:spPr>
            <a:xfrm>
              <a:off x="9296400" y="2291099"/>
              <a:ext cx="152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12348A2-5A16-5ED8-5FEE-C9D4B9848F6C}"/>
                </a:ext>
              </a:extLst>
            </p:cNvPr>
            <p:cNvCxnSpPr>
              <a:cxnSpLocks/>
            </p:cNvCxnSpPr>
            <p:nvPr/>
          </p:nvCxnSpPr>
          <p:spPr>
            <a:xfrm>
              <a:off x="10096500" y="2405399"/>
              <a:ext cx="0" cy="2140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D77A06-7ECB-7438-392D-C1C2AED38459}"/>
                </a:ext>
              </a:extLst>
            </p:cNvPr>
            <p:cNvCxnSpPr>
              <a:cxnSpLocks/>
            </p:cNvCxnSpPr>
            <p:nvPr/>
          </p:nvCxnSpPr>
          <p:spPr>
            <a:xfrm>
              <a:off x="9658350" y="2443499"/>
              <a:ext cx="0" cy="2140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804FFD-EBAC-15EB-EC5E-DA227D58920C}"/>
                </a:ext>
              </a:extLst>
            </p:cNvPr>
            <p:cNvCxnSpPr>
              <a:cxnSpLocks/>
            </p:cNvCxnSpPr>
            <p:nvPr/>
          </p:nvCxnSpPr>
          <p:spPr>
            <a:xfrm>
              <a:off x="9658350" y="1929149"/>
              <a:ext cx="0" cy="2140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EB91461-DE4B-31AA-FB33-F9FA56563146}"/>
                </a:ext>
              </a:extLst>
            </p:cNvPr>
            <p:cNvCxnSpPr>
              <a:cxnSpLocks/>
            </p:cNvCxnSpPr>
            <p:nvPr/>
          </p:nvCxnSpPr>
          <p:spPr>
            <a:xfrm>
              <a:off x="10077450" y="1910099"/>
              <a:ext cx="0" cy="2140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8" name="TextBox 17">
            <a:extLst>
              <a:ext uri="{FF2B5EF4-FFF2-40B4-BE49-F238E27FC236}">
                <a16:creationId xmlns:a16="http://schemas.microsoft.com/office/drawing/2014/main" id="{A4F50D61-C526-051D-9069-FF0C1D2DC27A}"/>
              </a:ext>
            </a:extLst>
          </p:cNvPr>
          <p:cNvSpPr txBox="1"/>
          <p:nvPr/>
        </p:nvSpPr>
        <p:spPr>
          <a:xfrm>
            <a:off x="5265265" y="1456362"/>
            <a:ext cx="4557658"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A repeating unit of a polymer</a:t>
            </a:r>
          </a:p>
        </p:txBody>
      </p:sp>
      <p:sp>
        <p:nvSpPr>
          <p:cNvPr id="20" name="TextBox 19">
            <a:extLst>
              <a:ext uri="{FF2B5EF4-FFF2-40B4-BE49-F238E27FC236}">
                <a16:creationId xmlns:a16="http://schemas.microsoft.com/office/drawing/2014/main" id="{111BABFC-518E-772A-8091-1D45C5FB02EB}"/>
              </a:ext>
            </a:extLst>
          </p:cNvPr>
          <p:cNvSpPr txBox="1"/>
          <p:nvPr/>
        </p:nvSpPr>
        <p:spPr>
          <a:xfrm>
            <a:off x="5247544" y="2565692"/>
            <a:ext cx="530915"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36</a:t>
            </a:r>
          </a:p>
        </p:txBody>
      </p:sp>
      <p:sp>
        <p:nvSpPr>
          <p:cNvPr id="21" name="TextBox 20">
            <a:extLst>
              <a:ext uri="{FF2B5EF4-FFF2-40B4-BE49-F238E27FC236}">
                <a16:creationId xmlns:a16="http://schemas.microsoft.com/office/drawing/2014/main" id="{1F728F1F-EC8C-4E26-7664-1B88101AB6D7}"/>
              </a:ext>
            </a:extLst>
          </p:cNvPr>
          <p:cNvSpPr txBox="1"/>
          <p:nvPr/>
        </p:nvSpPr>
        <p:spPr>
          <a:xfrm>
            <a:off x="5205014" y="3650213"/>
            <a:ext cx="530915"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72</a:t>
            </a:r>
          </a:p>
        </p:txBody>
      </p:sp>
      <p:sp>
        <p:nvSpPr>
          <p:cNvPr id="22" name="TextBox 21">
            <a:extLst>
              <a:ext uri="{FF2B5EF4-FFF2-40B4-BE49-F238E27FC236}">
                <a16:creationId xmlns:a16="http://schemas.microsoft.com/office/drawing/2014/main" id="{5DEA83C7-DD31-C76E-97D0-D7B17AE741C8}"/>
              </a:ext>
            </a:extLst>
          </p:cNvPr>
          <p:cNvSpPr txBox="1"/>
          <p:nvPr/>
        </p:nvSpPr>
        <p:spPr>
          <a:xfrm>
            <a:off x="5226279" y="4755999"/>
            <a:ext cx="704039"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144</a:t>
            </a:r>
          </a:p>
        </p:txBody>
      </p:sp>
      <p:sp>
        <p:nvSpPr>
          <p:cNvPr id="23" name="TextBox 22">
            <a:extLst>
              <a:ext uri="{FF2B5EF4-FFF2-40B4-BE49-F238E27FC236}">
                <a16:creationId xmlns:a16="http://schemas.microsoft.com/office/drawing/2014/main" id="{AE28437F-5C17-06AE-C673-14E45B663F07}"/>
              </a:ext>
            </a:extLst>
          </p:cNvPr>
          <p:cNvSpPr txBox="1"/>
          <p:nvPr/>
        </p:nvSpPr>
        <p:spPr>
          <a:xfrm>
            <a:off x="5226279" y="5861785"/>
            <a:ext cx="2693366"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A covalent bond</a:t>
            </a:r>
          </a:p>
        </p:txBody>
      </p:sp>
    </p:spTree>
    <p:extLst>
      <p:ext uri="{BB962C8B-B14F-4D97-AF65-F5344CB8AC3E}">
        <p14:creationId xmlns:p14="http://schemas.microsoft.com/office/powerpoint/2010/main" val="1153231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1" grpId="0"/>
      <p:bldP spid="22" grpId="0"/>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dirty="0">
                <a:latin typeface="Century Gothic" panose="020B0502020202020204" pitchFamily="34" charset="0"/>
              </a:rPr>
              <a:t>Drill</a:t>
            </a:r>
            <a:endParaRPr lang="en-US" sz="2800" dirty="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47831" y="848310"/>
            <a:ext cx="11060329" cy="4524315"/>
          </a:xfrm>
          <a:prstGeom prst="rect">
            <a:avLst/>
          </a:prstGeom>
          <a:noFill/>
        </p:spPr>
        <p:txBody>
          <a:bodyPr wrap="square">
            <a:spAutoFit/>
          </a:bodyPr>
          <a:lstStyle/>
          <a:p>
            <a:pPr marL="457200" indent="-457200">
              <a:buAutoNum type="arabicPeriod"/>
            </a:pPr>
            <a:r>
              <a:rPr lang="en-GB" sz="2400" dirty="0">
                <a:latin typeface="Century Gothic" panose="020B0502020202020204" pitchFamily="34" charset="0"/>
              </a:rPr>
              <a:t>What is a polymer?</a:t>
            </a:r>
          </a:p>
          <a:p>
            <a:pPr marL="457200" indent="-457200">
              <a:buAutoNum type="arabicPeriod"/>
            </a:pPr>
            <a:r>
              <a:rPr lang="en-GB" sz="2400" dirty="0">
                <a:latin typeface="Century Gothic" panose="020B0502020202020204" pitchFamily="34" charset="0"/>
              </a:rPr>
              <a:t>What kind of bonding occurs between monomers in a polymer?</a:t>
            </a:r>
          </a:p>
          <a:p>
            <a:pPr marL="457200" indent="-457200">
              <a:buAutoNum type="arabicPeriod"/>
            </a:pPr>
            <a:r>
              <a:rPr lang="en-GB" sz="2400" dirty="0">
                <a:latin typeface="Century Gothic" panose="020B0502020202020204" pitchFamily="34" charset="0"/>
              </a:rPr>
              <a:t>What does the </a:t>
            </a:r>
            <a:r>
              <a:rPr lang="en-GB" sz="2400" i="1" dirty="0">
                <a:latin typeface="Century Gothic" panose="020B0502020202020204" pitchFamily="34" charset="0"/>
              </a:rPr>
              <a:t>n</a:t>
            </a:r>
            <a:r>
              <a:rPr lang="en-GB" sz="2400" dirty="0">
                <a:latin typeface="Century Gothic" panose="020B0502020202020204" pitchFamily="34" charset="0"/>
              </a:rPr>
              <a:t> represent in the general formula for a polymer?</a:t>
            </a:r>
          </a:p>
          <a:p>
            <a:pPr marL="457200" indent="-457200">
              <a:buAutoNum type="arabicPeriod"/>
            </a:pPr>
            <a:r>
              <a:rPr lang="en-GB" sz="2400" dirty="0">
                <a:latin typeface="Century Gothic" panose="020B0502020202020204" pitchFamily="34" charset="0"/>
              </a:rPr>
              <a:t>Name the forces that act between the polymer molecules.</a:t>
            </a:r>
          </a:p>
          <a:p>
            <a:pPr marL="457200" indent="-457200">
              <a:buAutoNum type="arabicPeriod"/>
            </a:pPr>
            <a:r>
              <a:rPr lang="en-GB" sz="2400" dirty="0">
                <a:latin typeface="Century Gothic" panose="020B0502020202020204" pitchFamily="34" charset="0"/>
              </a:rPr>
              <a:t>State whether these forces are weak or strong</a:t>
            </a:r>
          </a:p>
          <a:p>
            <a:pPr marL="457200" indent="-457200">
              <a:buAutoNum type="arabicPeriod"/>
            </a:pPr>
            <a:r>
              <a:rPr lang="en-GB" sz="2400" dirty="0">
                <a:latin typeface="Century Gothic" panose="020B0502020202020204" pitchFamily="34" charset="0"/>
              </a:rPr>
              <a:t>Describe the state of polymers at room temperature</a:t>
            </a:r>
          </a:p>
          <a:p>
            <a:pPr marL="457200" indent="-457200">
              <a:buAutoNum type="arabicPeriod"/>
            </a:pPr>
            <a:r>
              <a:rPr lang="en-GB" sz="2400" dirty="0">
                <a:latin typeface="Century Gothic" panose="020B0502020202020204" pitchFamily="34" charset="0"/>
              </a:rPr>
              <a:t>What determines the properties of polymers?</a:t>
            </a:r>
          </a:p>
          <a:p>
            <a:pPr marL="457200" indent="-457200">
              <a:buAutoNum type="arabicPeriod"/>
            </a:pPr>
            <a:endParaRPr lang="en-GB" sz="2400" dirty="0">
              <a:latin typeface="Century Gothic" panose="020B0502020202020204" pitchFamily="34" charset="0"/>
            </a:endParaRPr>
          </a:p>
          <a:p>
            <a:r>
              <a:rPr lang="en-GB" sz="2400" dirty="0">
                <a:latin typeface="Century Gothic" panose="020B0502020202020204" pitchFamily="34" charset="0"/>
              </a:rPr>
              <a:t>Chemistry only</a:t>
            </a:r>
          </a:p>
          <a:p>
            <a:pPr marL="457200" indent="-457200">
              <a:buFont typeface="+mj-lt"/>
              <a:buAutoNum type="arabicPeriod" startAt="8"/>
            </a:pPr>
            <a:r>
              <a:rPr lang="en-GB" sz="2400" dirty="0">
                <a:latin typeface="Century Gothic" panose="020B0502020202020204" pitchFamily="34" charset="0"/>
              </a:rPr>
              <a:t>What happens to thermosetting polymers when heated?</a:t>
            </a:r>
          </a:p>
          <a:p>
            <a:pPr marL="457200" indent="-457200">
              <a:buAutoNum type="arabicPeriod" startAt="8"/>
            </a:pPr>
            <a:r>
              <a:rPr lang="en-GB" sz="2400" dirty="0">
                <a:latin typeface="Century Gothic" panose="020B0502020202020204" pitchFamily="34" charset="0"/>
              </a:rPr>
              <a:t>What happens to thermosoftening polymers when heated?</a:t>
            </a:r>
          </a:p>
          <a:p>
            <a:pPr marL="457200" indent="-457200">
              <a:buAutoNum type="arabicPeriod" startAt="8"/>
            </a:pPr>
            <a:r>
              <a:rPr lang="en-GB" sz="2400" dirty="0">
                <a:latin typeface="Century Gothic" panose="020B0502020202020204" pitchFamily="34" charset="0"/>
              </a:rPr>
              <a:t>Explain why these polymers behave differently when heated.</a:t>
            </a:r>
          </a:p>
        </p:txBody>
      </p:sp>
    </p:spTree>
    <p:extLst>
      <p:ext uri="{BB962C8B-B14F-4D97-AF65-F5344CB8AC3E}">
        <p14:creationId xmlns:p14="http://schemas.microsoft.com/office/powerpoint/2010/main" val="161718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271058" y="768789"/>
            <a:ext cx="11311342" cy="6124754"/>
          </a:xfrm>
          <a:prstGeom prst="rect">
            <a:avLst/>
          </a:prstGeom>
          <a:noFill/>
        </p:spPr>
        <p:txBody>
          <a:bodyPr wrap="square">
            <a:spAutoFit/>
          </a:bodyPr>
          <a:lstStyle/>
          <a:p>
            <a:pPr marL="457200" indent="-457200">
              <a:buAutoNum type="arabicPeriod"/>
            </a:pPr>
            <a:r>
              <a:rPr lang="en-GB" sz="2800" b="1" dirty="0">
                <a:solidFill>
                  <a:schemeClr val="accent2">
                    <a:lumMod val="60000"/>
                    <a:lumOff val="40000"/>
                  </a:schemeClr>
                </a:solidFill>
                <a:latin typeface="Century Gothic" panose="020B0502020202020204" pitchFamily="34" charset="0"/>
              </a:rPr>
              <a:t>Long chain molecules made of many units</a:t>
            </a:r>
          </a:p>
          <a:p>
            <a:pPr marL="457200" indent="-457200">
              <a:buAutoNum type="arabicPeriod"/>
            </a:pPr>
            <a:r>
              <a:rPr lang="en-GB" sz="2800" b="1" dirty="0">
                <a:solidFill>
                  <a:schemeClr val="accent2">
                    <a:lumMod val="60000"/>
                    <a:lumOff val="40000"/>
                  </a:schemeClr>
                </a:solidFill>
                <a:latin typeface="Century Gothic" panose="020B0502020202020204" pitchFamily="34" charset="0"/>
              </a:rPr>
              <a:t>Covalent bonding</a:t>
            </a:r>
          </a:p>
          <a:p>
            <a:pPr marL="457200" indent="-457200">
              <a:buAutoNum type="arabicPeriod"/>
            </a:pPr>
            <a:r>
              <a:rPr lang="en-GB" sz="2800" b="1" i="1" dirty="0">
                <a:solidFill>
                  <a:schemeClr val="accent2">
                    <a:lumMod val="60000"/>
                    <a:lumOff val="40000"/>
                  </a:schemeClr>
                </a:solidFill>
                <a:latin typeface="Century Gothic" panose="020B0502020202020204" pitchFamily="34" charset="0"/>
              </a:rPr>
              <a:t>n</a:t>
            </a:r>
            <a:r>
              <a:rPr lang="en-GB" sz="2800" b="1" dirty="0">
                <a:solidFill>
                  <a:schemeClr val="accent2">
                    <a:lumMod val="60000"/>
                    <a:lumOff val="40000"/>
                  </a:schemeClr>
                </a:solidFill>
                <a:latin typeface="Century Gothic" panose="020B0502020202020204" pitchFamily="34" charset="0"/>
              </a:rPr>
              <a:t> represents the number of repeating units of the polymer</a:t>
            </a:r>
          </a:p>
          <a:p>
            <a:pPr marL="457200" indent="-457200">
              <a:buAutoNum type="arabicPeriod"/>
            </a:pPr>
            <a:r>
              <a:rPr lang="en-GB" sz="2800" b="1" dirty="0">
                <a:solidFill>
                  <a:schemeClr val="accent2">
                    <a:lumMod val="60000"/>
                    <a:lumOff val="40000"/>
                  </a:schemeClr>
                </a:solidFill>
                <a:latin typeface="Century Gothic" panose="020B0502020202020204" pitchFamily="34" charset="0"/>
              </a:rPr>
              <a:t>Intermolecular forces act between the polymer molecules</a:t>
            </a:r>
          </a:p>
          <a:p>
            <a:pPr marL="457200" indent="-457200">
              <a:buAutoNum type="arabicPeriod"/>
            </a:pPr>
            <a:r>
              <a:rPr lang="en-GB" sz="2800" b="1" dirty="0">
                <a:solidFill>
                  <a:schemeClr val="accent2">
                    <a:lumMod val="60000"/>
                    <a:lumOff val="40000"/>
                  </a:schemeClr>
                </a:solidFill>
                <a:latin typeface="Century Gothic" panose="020B0502020202020204" pitchFamily="34" charset="0"/>
              </a:rPr>
              <a:t>These forces are relatively strong</a:t>
            </a:r>
          </a:p>
          <a:p>
            <a:pPr marL="457200" indent="-457200">
              <a:buAutoNum type="arabicPeriod"/>
            </a:pPr>
            <a:r>
              <a:rPr lang="en-GB" sz="2800" b="1" dirty="0">
                <a:solidFill>
                  <a:schemeClr val="accent2">
                    <a:lumMod val="60000"/>
                    <a:lumOff val="40000"/>
                  </a:schemeClr>
                </a:solidFill>
                <a:latin typeface="Century Gothic" panose="020B0502020202020204" pitchFamily="34" charset="0"/>
              </a:rPr>
              <a:t>Polymers are solids at room temperature</a:t>
            </a:r>
          </a:p>
          <a:p>
            <a:pPr marL="457200" indent="-457200">
              <a:buAutoNum type="arabicPeriod"/>
            </a:pPr>
            <a:r>
              <a:rPr lang="en-GB" sz="2800" b="1" dirty="0">
                <a:solidFill>
                  <a:schemeClr val="accent2">
                    <a:lumMod val="60000"/>
                    <a:lumOff val="40000"/>
                  </a:schemeClr>
                </a:solidFill>
                <a:latin typeface="Century Gothic" panose="020B0502020202020204" pitchFamily="34" charset="0"/>
              </a:rPr>
              <a:t>The properties of polymers are determined by the monomers that make them up and the conditions that they are made in.</a:t>
            </a:r>
          </a:p>
          <a:p>
            <a:pPr marL="457200" indent="-457200">
              <a:buAutoNum type="arabicPeriod"/>
            </a:pPr>
            <a:r>
              <a:rPr lang="en-GB" sz="2800" b="1" dirty="0">
                <a:solidFill>
                  <a:schemeClr val="accent2">
                    <a:lumMod val="60000"/>
                    <a:lumOff val="40000"/>
                  </a:schemeClr>
                </a:solidFill>
                <a:latin typeface="Century Gothic" panose="020B0502020202020204" pitchFamily="34" charset="0"/>
              </a:rPr>
              <a:t>Thermosetting polymers do not melt when heated.</a:t>
            </a:r>
          </a:p>
          <a:p>
            <a:pPr marL="457200" indent="-457200">
              <a:buAutoNum type="arabicPeriod"/>
            </a:pPr>
            <a:r>
              <a:rPr lang="en-GB" sz="2800" b="1" dirty="0">
                <a:solidFill>
                  <a:schemeClr val="accent2">
                    <a:lumMod val="60000"/>
                    <a:lumOff val="40000"/>
                  </a:schemeClr>
                </a:solidFill>
                <a:latin typeface="Century Gothic" panose="020B0502020202020204" pitchFamily="34" charset="0"/>
              </a:rPr>
              <a:t>Thermosoftening polymers melt when heated.</a:t>
            </a:r>
          </a:p>
          <a:p>
            <a:pPr marL="457200" indent="-457200">
              <a:buAutoNum type="arabicPeriod"/>
            </a:pPr>
            <a:r>
              <a:rPr lang="en-GB" sz="2800" b="1" dirty="0">
                <a:solidFill>
                  <a:schemeClr val="accent2">
                    <a:lumMod val="60000"/>
                    <a:lumOff val="40000"/>
                  </a:schemeClr>
                </a:solidFill>
                <a:latin typeface="Century Gothic" panose="020B0502020202020204" pitchFamily="34" charset="0"/>
              </a:rPr>
              <a:t>Thermosetting polymers contain crosslinks, which are covalent bonds between molecules. These require much more energy to overcome, so they have much higher melting points.</a:t>
            </a: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a:xfrm>
            <a:off x="540000" y="-1"/>
            <a:ext cx="10620000" cy="720000"/>
          </a:xfrm>
        </p:spPr>
        <p:txBody>
          <a:bodyPr>
            <a:normAutofit/>
          </a:bodyPr>
          <a:lstStyle/>
          <a:p>
            <a:r>
              <a:rPr lang="en-GB" sz="2800" dirty="0">
                <a:latin typeface="Century Gothic" panose="020B0502020202020204" pitchFamily="34" charset="0"/>
              </a:rPr>
              <a:t>Drill answers</a:t>
            </a:r>
            <a:endParaRPr lang="en-US" sz="2800" dirty="0">
              <a:latin typeface="Century Gothic" panose="020B0502020202020204" pitchFamily="34" charset="0"/>
            </a:endParaRPr>
          </a:p>
        </p:txBody>
      </p:sp>
    </p:spTree>
    <p:extLst>
      <p:ext uri="{BB962C8B-B14F-4D97-AF65-F5344CB8AC3E}">
        <p14:creationId xmlns:p14="http://schemas.microsoft.com/office/powerpoint/2010/main" val="9284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263957" y="136284"/>
            <a:ext cx="11116195" cy="703584"/>
          </a:xfrm>
        </p:spPr>
        <p:txBody>
          <a:bodyPr>
            <a:noAutofit/>
          </a:bodyPr>
          <a:lstStyle/>
          <a:p>
            <a:r>
              <a:rPr lang="en-GB" dirty="0">
                <a:latin typeface="Century Gothic" panose="020B0502020202020204" pitchFamily="34" charset="0"/>
              </a:rPr>
              <a:t>I: Explain: </a:t>
            </a:r>
            <a:r>
              <a:rPr lang="en-GB" i="1" dirty="0">
                <a:latin typeface="Century Gothic" panose="020B0502020202020204" pitchFamily="34" charset="0"/>
              </a:rPr>
              <a:t>to use scientific understanding to make something clear or state the reason for something happening</a:t>
            </a:r>
          </a:p>
        </p:txBody>
      </p:sp>
      <p:sp>
        <p:nvSpPr>
          <p:cNvPr id="6" name="TextBox 5">
            <a:extLst>
              <a:ext uri="{FF2B5EF4-FFF2-40B4-BE49-F238E27FC236}">
                <a16:creationId xmlns:a16="http://schemas.microsoft.com/office/drawing/2014/main" id="{738BD3D1-C602-476B-9ED5-198C26001B3D}"/>
              </a:ext>
            </a:extLst>
          </p:cNvPr>
          <p:cNvSpPr txBox="1"/>
          <p:nvPr/>
        </p:nvSpPr>
        <p:spPr>
          <a:xfrm>
            <a:off x="250070" y="1360475"/>
            <a:ext cx="3173614" cy="2308324"/>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Explain</a:t>
            </a:r>
            <a:r>
              <a:rPr lang="en-US" sz="2400" dirty="0">
                <a:latin typeface="Century Gothic" panose="020B0502020202020204" pitchFamily="34" charset="0"/>
              </a:rPr>
              <a:t> how the properties of a thermosetting polymer makes it useful for a pasta drainer.</a:t>
            </a:r>
          </a:p>
        </p:txBody>
      </p:sp>
      <p:sp>
        <p:nvSpPr>
          <p:cNvPr id="7" name="TextBox 6">
            <a:extLst>
              <a:ext uri="{FF2B5EF4-FFF2-40B4-BE49-F238E27FC236}">
                <a16:creationId xmlns:a16="http://schemas.microsoft.com/office/drawing/2014/main" id="{B7A3DBB4-E61A-41DB-AB0D-ECE0B2A2E82B}"/>
              </a:ext>
            </a:extLst>
          </p:cNvPr>
          <p:cNvSpPr txBox="1"/>
          <p:nvPr/>
        </p:nvSpPr>
        <p:spPr>
          <a:xfrm>
            <a:off x="218037" y="4203497"/>
            <a:ext cx="6422606" cy="2585323"/>
          </a:xfrm>
          <a:prstGeom prst="rect">
            <a:avLst/>
          </a:prstGeom>
          <a:noFill/>
          <a:ln>
            <a:noFill/>
          </a:ln>
        </p:spPr>
        <p:txBody>
          <a:bodyPr wrap="square" rtlCol="0">
            <a:spAutoFit/>
          </a:bodyPr>
          <a:lstStyle/>
          <a:p>
            <a:pPr marL="342900" indent="-342900">
              <a:buFont typeface="Arial" panose="020B0604020202020204" pitchFamily="34" charset="0"/>
              <a:buChar char="•"/>
            </a:pPr>
            <a:r>
              <a:rPr lang="en-US" dirty="0">
                <a:solidFill>
                  <a:schemeClr val="accent1"/>
                </a:solidFill>
                <a:latin typeface="Century Gothic" panose="020B0502020202020204" pitchFamily="34" charset="0"/>
              </a:rPr>
              <a:t>Thermosetting polymers contain </a:t>
            </a:r>
            <a:r>
              <a:rPr lang="en-US" b="1" dirty="0">
                <a:solidFill>
                  <a:schemeClr val="accent1"/>
                </a:solidFill>
                <a:latin typeface="Century Gothic" panose="020B0502020202020204" pitchFamily="34" charset="0"/>
              </a:rPr>
              <a:t>crosslinks</a:t>
            </a:r>
            <a:r>
              <a:rPr lang="en-US" dirty="0">
                <a:solidFill>
                  <a:schemeClr val="accent1"/>
                </a:solidFill>
                <a:latin typeface="Century Gothic" panose="020B0502020202020204" pitchFamily="34" charset="0"/>
              </a:rPr>
              <a:t>, which are covalent bonds between molecules</a:t>
            </a:r>
          </a:p>
          <a:p>
            <a:pPr marL="342900" indent="-342900">
              <a:buFont typeface="Arial" panose="020B0604020202020204" pitchFamily="34" charset="0"/>
              <a:buChar char="•"/>
            </a:pPr>
            <a:endParaRPr lang="en-US" dirty="0">
              <a:solidFill>
                <a:schemeClr val="accent1"/>
              </a:solidFill>
              <a:latin typeface="Century Gothic" panose="020B0502020202020204" pitchFamily="34" charset="0"/>
            </a:endParaRPr>
          </a:p>
          <a:p>
            <a:pPr marL="342900" indent="-342900">
              <a:buFont typeface="Arial" panose="020B0604020202020204" pitchFamily="34" charset="0"/>
              <a:buChar char="•"/>
            </a:pPr>
            <a:r>
              <a:rPr lang="en-US" dirty="0">
                <a:solidFill>
                  <a:schemeClr val="accent1"/>
                </a:solidFill>
                <a:latin typeface="Century Gothic" panose="020B0502020202020204" pitchFamily="34" charset="0"/>
              </a:rPr>
              <a:t>These require a lot of energy to overcome, so thermosetting polymers have </a:t>
            </a:r>
            <a:r>
              <a:rPr lang="en-US" b="1" dirty="0">
                <a:solidFill>
                  <a:schemeClr val="accent1"/>
                </a:solidFill>
                <a:latin typeface="Century Gothic" panose="020B0502020202020204" pitchFamily="34" charset="0"/>
              </a:rPr>
              <a:t>high melting points </a:t>
            </a:r>
            <a:r>
              <a:rPr lang="en-US" dirty="0">
                <a:solidFill>
                  <a:schemeClr val="accent1"/>
                </a:solidFill>
                <a:latin typeface="Century Gothic" panose="020B0502020202020204" pitchFamily="34" charset="0"/>
              </a:rPr>
              <a:t>and </a:t>
            </a:r>
            <a:r>
              <a:rPr lang="en-US" b="1" dirty="0">
                <a:solidFill>
                  <a:schemeClr val="accent1"/>
                </a:solidFill>
                <a:latin typeface="Century Gothic" panose="020B0502020202020204" pitchFamily="34" charset="0"/>
              </a:rPr>
              <a:t>do not melt when</a:t>
            </a:r>
            <a:r>
              <a:rPr lang="en-US" dirty="0">
                <a:solidFill>
                  <a:schemeClr val="accent1"/>
                </a:solidFill>
                <a:latin typeface="Century Gothic" panose="020B0502020202020204" pitchFamily="34" charset="0"/>
              </a:rPr>
              <a:t> </a:t>
            </a:r>
            <a:r>
              <a:rPr lang="en-US" b="1" dirty="0">
                <a:solidFill>
                  <a:schemeClr val="accent1"/>
                </a:solidFill>
                <a:latin typeface="Century Gothic" panose="020B0502020202020204" pitchFamily="34" charset="0"/>
              </a:rPr>
              <a:t>heated</a:t>
            </a:r>
          </a:p>
          <a:p>
            <a:pPr marL="342900" indent="-342900">
              <a:buFont typeface="Arial" panose="020B0604020202020204" pitchFamily="34" charset="0"/>
              <a:buChar char="•"/>
            </a:pPr>
            <a:endParaRPr lang="en-US" dirty="0">
              <a:solidFill>
                <a:schemeClr val="accent1"/>
              </a:solidFill>
              <a:latin typeface="Century Gothic" panose="020B0502020202020204" pitchFamily="34" charset="0"/>
            </a:endParaRPr>
          </a:p>
          <a:p>
            <a:pPr marL="342900" indent="-342900">
              <a:buFont typeface="Arial" panose="020B0604020202020204" pitchFamily="34" charset="0"/>
              <a:buChar char="•"/>
            </a:pPr>
            <a:r>
              <a:rPr lang="en-US" u="sng" dirty="0">
                <a:solidFill>
                  <a:schemeClr val="accent1"/>
                </a:solidFill>
                <a:latin typeface="Century Gothic" panose="020B0502020202020204" pitchFamily="34" charset="0"/>
              </a:rPr>
              <a:t>This means </a:t>
            </a:r>
            <a:r>
              <a:rPr lang="en-US" dirty="0">
                <a:solidFill>
                  <a:schemeClr val="accent1"/>
                </a:solidFill>
                <a:latin typeface="Century Gothic" panose="020B0502020202020204" pitchFamily="34" charset="0"/>
              </a:rPr>
              <a:t>they will not melt when hot food is placed in them</a:t>
            </a:r>
          </a:p>
        </p:txBody>
      </p:sp>
      <p:pic>
        <p:nvPicPr>
          <p:cNvPr id="9" name="Picture 8" descr="Shape, arrow&#10;&#10;Description automatically generated">
            <a:extLst>
              <a:ext uri="{FF2B5EF4-FFF2-40B4-BE49-F238E27FC236}">
                <a16:creationId xmlns:a16="http://schemas.microsoft.com/office/drawing/2014/main" id="{5D69EB30-32DD-094C-AE1D-2FF7B9DDF3F9}"/>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5E18227F-DA61-6647-9DE3-5E3A23DC6BAB}"/>
              </a:ext>
            </a:extLst>
          </p:cNvPr>
          <p:cNvSpPr txBox="1"/>
          <p:nvPr/>
        </p:nvSpPr>
        <p:spPr>
          <a:xfrm>
            <a:off x="218037" y="1052938"/>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1" name="TextBox 10">
            <a:extLst>
              <a:ext uri="{FF2B5EF4-FFF2-40B4-BE49-F238E27FC236}">
                <a16:creationId xmlns:a16="http://schemas.microsoft.com/office/drawing/2014/main" id="{DD7525C3-BC91-8645-85A8-17D602AD2765}"/>
              </a:ext>
            </a:extLst>
          </p:cNvPr>
          <p:cNvSpPr txBox="1"/>
          <p:nvPr/>
        </p:nvSpPr>
        <p:spPr>
          <a:xfrm>
            <a:off x="228804" y="3711121"/>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4E956AFC-6BBA-6145-846E-490D81754052}"/>
              </a:ext>
            </a:extLst>
          </p:cNvPr>
          <p:cNvSpPr/>
          <p:nvPr/>
        </p:nvSpPr>
        <p:spPr>
          <a:xfrm>
            <a:off x="6915462" y="1151290"/>
            <a:ext cx="4267200" cy="3416320"/>
          </a:xfrm>
          <a:prstGeom prst="rect">
            <a:avLst/>
          </a:prstGeom>
        </p:spPr>
        <p:txBody>
          <a:bodyPr wrap="square">
            <a:spAutoFit/>
          </a:bodyPr>
          <a:lstStyle/>
          <a:p>
            <a:r>
              <a:rPr lang="en-GB" sz="2400">
                <a:latin typeface="Century Gothic" panose="020B0502020202020204" pitchFamily="34" charset="0"/>
              </a:rPr>
              <a:t>To ‘explain’ your answer should:</a:t>
            </a:r>
          </a:p>
          <a:p>
            <a:endParaRPr lang="en-GB" sz="2400">
              <a:latin typeface="Century Gothic" panose="020B0502020202020204" pitchFamily="34" charset="0"/>
            </a:endParaRPr>
          </a:p>
          <a:p>
            <a:pPr indent="-285750">
              <a:buFont typeface="Arial" panose="020B0604020202020204" pitchFamily="34" charset="0"/>
              <a:buChar char="•"/>
            </a:pPr>
            <a:r>
              <a:rPr lang="en-GB" sz="2400">
                <a:latin typeface="Century Gothic" panose="020B0502020202020204" pitchFamily="34" charset="0"/>
              </a:rPr>
              <a:t>Begin with a </a:t>
            </a:r>
            <a:r>
              <a:rPr lang="en-GB" sz="2400" b="1">
                <a:latin typeface="Century Gothic" panose="020B0502020202020204" pitchFamily="34" charset="0"/>
              </a:rPr>
              <a:t>scientific statement</a:t>
            </a:r>
            <a:r>
              <a:rPr lang="en-GB" sz="2400">
                <a:latin typeface="Century Gothic" panose="020B0502020202020204" pitchFamily="34" charset="0"/>
              </a:rPr>
              <a:t>. </a:t>
            </a:r>
          </a:p>
          <a:p>
            <a:pPr indent="-285750">
              <a:buFont typeface="Arial" panose="020B0604020202020204" pitchFamily="34" charset="0"/>
              <a:buChar char="•"/>
            </a:pPr>
            <a:r>
              <a:rPr lang="en-GB" sz="2400">
                <a:latin typeface="Century Gothic" panose="020B0502020202020204" pitchFamily="34" charset="0"/>
              </a:rPr>
              <a:t>Use ‘this means that’, ‘because’ or ‘so’ </a:t>
            </a:r>
            <a:r>
              <a:rPr lang="en-GB" sz="2400" b="1">
                <a:latin typeface="Century Gothic" panose="020B0502020202020204" pitchFamily="34" charset="0"/>
              </a:rPr>
              <a:t>to link your statement to the question</a:t>
            </a:r>
            <a:r>
              <a:rPr lang="en-GB" sz="2400">
                <a:latin typeface="Century Gothic" panose="020B0502020202020204" pitchFamily="34" charset="0"/>
              </a:rPr>
              <a:t>.</a:t>
            </a:r>
          </a:p>
        </p:txBody>
      </p:sp>
      <p:pic>
        <p:nvPicPr>
          <p:cNvPr id="3074" name="Picture 2" descr="Free Spaghetti Noodles photo and picture">
            <a:extLst>
              <a:ext uri="{FF2B5EF4-FFF2-40B4-BE49-F238E27FC236}">
                <a16:creationId xmlns:a16="http://schemas.microsoft.com/office/drawing/2014/main" id="{B16BE886-C82F-E329-8C1B-89CAF4961F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5163" y="1130530"/>
            <a:ext cx="3081292" cy="2053244"/>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45FED5CA-54AA-F16D-737A-80FC79BEBABC}"/>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91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263957" y="136284"/>
            <a:ext cx="11116195" cy="703584"/>
          </a:xfrm>
        </p:spPr>
        <p:txBody>
          <a:bodyPr>
            <a:noAutofit/>
          </a:bodyPr>
          <a:lstStyle/>
          <a:p>
            <a:r>
              <a:rPr lang="en-GB" dirty="0">
                <a:latin typeface="Century Gothic" panose="020B0502020202020204" pitchFamily="34" charset="0"/>
              </a:rPr>
              <a:t>We: Explain: </a:t>
            </a:r>
            <a:r>
              <a:rPr lang="en-GB" i="1" dirty="0">
                <a:latin typeface="Century Gothic" panose="020B0502020202020204" pitchFamily="34" charset="0"/>
              </a:rPr>
              <a:t>to use scientific understanding to make something clear or state the reason for something happening</a:t>
            </a:r>
          </a:p>
        </p:txBody>
      </p:sp>
      <p:sp>
        <p:nvSpPr>
          <p:cNvPr id="6" name="TextBox 5">
            <a:extLst>
              <a:ext uri="{FF2B5EF4-FFF2-40B4-BE49-F238E27FC236}">
                <a16:creationId xmlns:a16="http://schemas.microsoft.com/office/drawing/2014/main" id="{738BD3D1-C602-476B-9ED5-198C26001B3D}"/>
              </a:ext>
            </a:extLst>
          </p:cNvPr>
          <p:cNvSpPr txBox="1"/>
          <p:nvPr/>
        </p:nvSpPr>
        <p:spPr>
          <a:xfrm>
            <a:off x="250069" y="1360475"/>
            <a:ext cx="5002415" cy="2308324"/>
          </a:xfrm>
          <a:prstGeom prst="rect">
            <a:avLst/>
          </a:prstGeom>
          <a:noFill/>
          <a:ln>
            <a:noFill/>
          </a:ln>
        </p:spPr>
        <p:txBody>
          <a:bodyPr wrap="square" rtlCol="0">
            <a:spAutoFit/>
          </a:bodyPr>
          <a:lstStyle/>
          <a:p>
            <a:r>
              <a:rPr lang="en-US" sz="2400" dirty="0">
                <a:latin typeface="Century Gothic" panose="020B0502020202020204" pitchFamily="34" charset="0"/>
              </a:rPr>
              <a:t>Many recyclable plastic bottles are made from thermosoftening polymers. </a:t>
            </a:r>
          </a:p>
          <a:p>
            <a:r>
              <a:rPr lang="en-US" sz="2400" b="1" dirty="0">
                <a:solidFill>
                  <a:srgbClr val="009193"/>
                </a:solidFill>
                <a:latin typeface="Century Gothic" panose="020B0502020202020204" pitchFamily="34" charset="0"/>
              </a:rPr>
              <a:t>Explain</a:t>
            </a:r>
            <a:r>
              <a:rPr lang="en-US" sz="2400" dirty="0">
                <a:latin typeface="Century Gothic" panose="020B0502020202020204" pitchFamily="34" charset="0"/>
              </a:rPr>
              <a:t> how the properties of a thermosoftening polymer make them suitable for recycling.</a:t>
            </a:r>
          </a:p>
        </p:txBody>
      </p:sp>
      <p:sp>
        <p:nvSpPr>
          <p:cNvPr id="7" name="TextBox 6">
            <a:extLst>
              <a:ext uri="{FF2B5EF4-FFF2-40B4-BE49-F238E27FC236}">
                <a16:creationId xmlns:a16="http://schemas.microsoft.com/office/drawing/2014/main" id="{B7A3DBB4-E61A-41DB-AB0D-ECE0B2A2E82B}"/>
              </a:ext>
            </a:extLst>
          </p:cNvPr>
          <p:cNvSpPr txBox="1"/>
          <p:nvPr/>
        </p:nvSpPr>
        <p:spPr>
          <a:xfrm>
            <a:off x="218037" y="4203497"/>
            <a:ext cx="6422606" cy="2585323"/>
          </a:xfrm>
          <a:prstGeom prst="rect">
            <a:avLst/>
          </a:prstGeom>
          <a:noFill/>
          <a:ln>
            <a:noFill/>
          </a:ln>
        </p:spPr>
        <p:txBody>
          <a:bodyPr wrap="square" rtlCol="0">
            <a:spAutoFit/>
          </a:bodyPr>
          <a:lstStyle/>
          <a:p>
            <a:pPr marL="342900" indent="-342900">
              <a:buFont typeface="Arial" panose="020B0604020202020204" pitchFamily="34" charset="0"/>
              <a:buChar char="•"/>
            </a:pPr>
            <a:r>
              <a:rPr lang="en-US" dirty="0">
                <a:solidFill>
                  <a:schemeClr val="accent1"/>
                </a:solidFill>
                <a:latin typeface="Century Gothic" panose="020B0502020202020204" pitchFamily="34" charset="0"/>
              </a:rPr>
              <a:t>Thermosoftening polymers contain </a:t>
            </a:r>
            <a:r>
              <a:rPr lang="en-US" b="1" dirty="0">
                <a:solidFill>
                  <a:schemeClr val="accent1"/>
                </a:solidFill>
                <a:latin typeface="Century Gothic" panose="020B0502020202020204" pitchFamily="34" charset="0"/>
              </a:rPr>
              <a:t>weak </a:t>
            </a:r>
            <a:r>
              <a:rPr lang="en-US" dirty="0">
                <a:solidFill>
                  <a:schemeClr val="accent1"/>
                </a:solidFill>
                <a:latin typeface="Century Gothic" panose="020B0502020202020204" pitchFamily="34" charset="0"/>
              </a:rPr>
              <a:t>intermolecular forces between molecules</a:t>
            </a:r>
          </a:p>
          <a:p>
            <a:pPr marL="342900" indent="-342900">
              <a:buFont typeface="Arial" panose="020B0604020202020204" pitchFamily="34" charset="0"/>
              <a:buChar char="•"/>
            </a:pPr>
            <a:endParaRPr lang="en-US" dirty="0">
              <a:solidFill>
                <a:schemeClr val="accent1"/>
              </a:solidFill>
              <a:latin typeface="Century Gothic" panose="020B0502020202020204" pitchFamily="34" charset="0"/>
            </a:endParaRPr>
          </a:p>
          <a:p>
            <a:pPr marL="342900" indent="-342900">
              <a:buFont typeface="Arial" panose="020B0604020202020204" pitchFamily="34" charset="0"/>
              <a:buChar char="•"/>
            </a:pPr>
            <a:r>
              <a:rPr lang="en-US" dirty="0">
                <a:solidFill>
                  <a:schemeClr val="accent1"/>
                </a:solidFill>
                <a:latin typeface="Century Gothic" panose="020B0502020202020204" pitchFamily="34" charset="0"/>
              </a:rPr>
              <a:t>These do not require a lot of energy to overcome, so thermosoftening polymers have </a:t>
            </a:r>
            <a:r>
              <a:rPr lang="en-US" b="1" dirty="0">
                <a:solidFill>
                  <a:schemeClr val="accent1"/>
                </a:solidFill>
                <a:latin typeface="Century Gothic" panose="020B0502020202020204" pitchFamily="34" charset="0"/>
              </a:rPr>
              <a:t>low melting points </a:t>
            </a:r>
            <a:r>
              <a:rPr lang="en-US" dirty="0">
                <a:solidFill>
                  <a:schemeClr val="accent1"/>
                </a:solidFill>
                <a:latin typeface="Century Gothic" panose="020B0502020202020204" pitchFamily="34" charset="0"/>
              </a:rPr>
              <a:t>and </a:t>
            </a:r>
            <a:r>
              <a:rPr lang="en-US" b="1" dirty="0">
                <a:solidFill>
                  <a:schemeClr val="accent1"/>
                </a:solidFill>
                <a:latin typeface="Century Gothic" panose="020B0502020202020204" pitchFamily="34" charset="0"/>
              </a:rPr>
              <a:t>melt when</a:t>
            </a:r>
            <a:r>
              <a:rPr lang="en-US" dirty="0">
                <a:solidFill>
                  <a:schemeClr val="accent1"/>
                </a:solidFill>
                <a:latin typeface="Century Gothic" panose="020B0502020202020204" pitchFamily="34" charset="0"/>
              </a:rPr>
              <a:t> </a:t>
            </a:r>
            <a:r>
              <a:rPr lang="en-US" b="1" dirty="0">
                <a:solidFill>
                  <a:schemeClr val="accent1"/>
                </a:solidFill>
                <a:latin typeface="Century Gothic" panose="020B0502020202020204" pitchFamily="34" charset="0"/>
              </a:rPr>
              <a:t>heated</a:t>
            </a:r>
          </a:p>
          <a:p>
            <a:pPr marL="342900" indent="-342900">
              <a:buFont typeface="Arial" panose="020B0604020202020204" pitchFamily="34" charset="0"/>
              <a:buChar char="•"/>
            </a:pPr>
            <a:endParaRPr lang="en-US" dirty="0">
              <a:solidFill>
                <a:schemeClr val="accent1"/>
              </a:solidFill>
              <a:latin typeface="Century Gothic" panose="020B0502020202020204" pitchFamily="34" charset="0"/>
            </a:endParaRPr>
          </a:p>
          <a:p>
            <a:pPr marL="342900" indent="-342900">
              <a:buFont typeface="Arial" panose="020B0604020202020204" pitchFamily="34" charset="0"/>
              <a:buChar char="•"/>
            </a:pPr>
            <a:r>
              <a:rPr lang="en-US" u="sng" dirty="0">
                <a:solidFill>
                  <a:schemeClr val="accent1"/>
                </a:solidFill>
                <a:latin typeface="Century Gothic" panose="020B0502020202020204" pitchFamily="34" charset="0"/>
              </a:rPr>
              <a:t>This means </a:t>
            </a:r>
            <a:r>
              <a:rPr lang="en-US" dirty="0">
                <a:solidFill>
                  <a:schemeClr val="accent1"/>
                </a:solidFill>
                <a:latin typeface="Century Gothic" panose="020B0502020202020204" pitchFamily="34" charset="0"/>
              </a:rPr>
              <a:t>they can be melted and reshaped to be recycled into other products</a:t>
            </a:r>
          </a:p>
        </p:txBody>
      </p:sp>
      <p:pic>
        <p:nvPicPr>
          <p:cNvPr id="9" name="Picture 8" descr="Shape, arrow&#10;&#10;Description automatically generated">
            <a:extLst>
              <a:ext uri="{FF2B5EF4-FFF2-40B4-BE49-F238E27FC236}">
                <a16:creationId xmlns:a16="http://schemas.microsoft.com/office/drawing/2014/main" id="{5D69EB30-32DD-094C-AE1D-2FF7B9DDF3F9}"/>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5E18227F-DA61-6647-9DE3-5E3A23DC6BAB}"/>
              </a:ext>
            </a:extLst>
          </p:cNvPr>
          <p:cNvSpPr txBox="1"/>
          <p:nvPr/>
        </p:nvSpPr>
        <p:spPr>
          <a:xfrm>
            <a:off x="218037" y="1052938"/>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1" name="TextBox 10">
            <a:extLst>
              <a:ext uri="{FF2B5EF4-FFF2-40B4-BE49-F238E27FC236}">
                <a16:creationId xmlns:a16="http://schemas.microsoft.com/office/drawing/2014/main" id="{DD7525C3-BC91-8645-85A8-17D602AD2765}"/>
              </a:ext>
            </a:extLst>
          </p:cNvPr>
          <p:cNvSpPr txBox="1"/>
          <p:nvPr/>
        </p:nvSpPr>
        <p:spPr>
          <a:xfrm>
            <a:off x="228804" y="3711121"/>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4E956AFC-6BBA-6145-846E-490D81754052}"/>
              </a:ext>
            </a:extLst>
          </p:cNvPr>
          <p:cNvSpPr/>
          <p:nvPr/>
        </p:nvSpPr>
        <p:spPr>
          <a:xfrm>
            <a:off x="6915462" y="1151290"/>
            <a:ext cx="4267200" cy="3416320"/>
          </a:xfrm>
          <a:prstGeom prst="rect">
            <a:avLst/>
          </a:prstGeom>
        </p:spPr>
        <p:txBody>
          <a:bodyPr wrap="square">
            <a:spAutoFit/>
          </a:bodyPr>
          <a:lstStyle/>
          <a:p>
            <a:r>
              <a:rPr lang="en-GB" sz="2400">
                <a:latin typeface="Century Gothic" panose="020B0502020202020204" pitchFamily="34" charset="0"/>
              </a:rPr>
              <a:t>To ‘explain’ your answer should:</a:t>
            </a:r>
          </a:p>
          <a:p>
            <a:endParaRPr lang="en-GB" sz="2400">
              <a:latin typeface="Century Gothic" panose="020B0502020202020204" pitchFamily="34" charset="0"/>
            </a:endParaRPr>
          </a:p>
          <a:p>
            <a:pPr indent="-285750">
              <a:buFont typeface="Arial" panose="020B0604020202020204" pitchFamily="34" charset="0"/>
              <a:buChar char="•"/>
            </a:pPr>
            <a:r>
              <a:rPr lang="en-GB" sz="2400">
                <a:latin typeface="Century Gothic" panose="020B0502020202020204" pitchFamily="34" charset="0"/>
              </a:rPr>
              <a:t>Begin with a </a:t>
            </a:r>
            <a:r>
              <a:rPr lang="en-GB" sz="2400" b="1">
                <a:latin typeface="Century Gothic" panose="020B0502020202020204" pitchFamily="34" charset="0"/>
              </a:rPr>
              <a:t>scientific statement</a:t>
            </a:r>
            <a:r>
              <a:rPr lang="en-GB" sz="2400">
                <a:latin typeface="Century Gothic" panose="020B0502020202020204" pitchFamily="34" charset="0"/>
              </a:rPr>
              <a:t>. </a:t>
            </a:r>
          </a:p>
          <a:p>
            <a:pPr indent="-285750">
              <a:buFont typeface="Arial" panose="020B0604020202020204" pitchFamily="34" charset="0"/>
              <a:buChar char="•"/>
            </a:pPr>
            <a:r>
              <a:rPr lang="en-GB" sz="2400">
                <a:latin typeface="Century Gothic" panose="020B0502020202020204" pitchFamily="34" charset="0"/>
              </a:rPr>
              <a:t>Use ‘this means that’, ‘because’ or ‘so’ </a:t>
            </a:r>
            <a:r>
              <a:rPr lang="en-GB" sz="2400" b="1">
                <a:latin typeface="Century Gothic" panose="020B0502020202020204" pitchFamily="34" charset="0"/>
              </a:rPr>
              <a:t>to link your statement to the question</a:t>
            </a:r>
            <a:r>
              <a:rPr lang="en-GB" sz="2400">
                <a:latin typeface="Century Gothic" panose="020B0502020202020204" pitchFamily="34" charset="0"/>
              </a:rPr>
              <a:t>.</a:t>
            </a:r>
          </a:p>
        </p:txBody>
      </p:sp>
      <p:pic>
        <p:nvPicPr>
          <p:cNvPr id="4098" name="Picture 2" descr="Free illustrations of Plastic">
            <a:extLst>
              <a:ext uri="{FF2B5EF4-FFF2-40B4-BE49-F238E27FC236}">
                <a16:creationId xmlns:a16="http://schemas.microsoft.com/office/drawing/2014/main" id="{AF1889F2-F1F8-0666-6E4C-41109BCC31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5591797">
            <a:off x="4567273" y="1509822"/>
            <a:ext cx="2938978" cy="1951665"/>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C6F72102-577E-F8DC-D5B1-95FBD604AA9E}"/>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503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263957" y="136284"/>
            <a:ext cx="11116195" cy="703584"/>
          </a:xfrm>
        </p:spPr>
        <p:txBody>
          <a:bodyPr>
            <a:noAutofit/>
          </a:bodyPr>
          <a:lstStyle/>
          <a:p>
            <a:r>
              <a:rPr lang="en-GB" dirty="0">
                <a:latin typeface="Century Gothic" panose="020B0502020202020204" pitchFamily="34" charset="0"/>
              </a:rPr>
              <a:t>You: Explain: </a:t>
            </a:r>
            <a:r>
              <a:rPr lang="en-GB" i="1" dirty="0">
                <a:latin typeface="Century Gothic" panose="020B0502020202020204" pitchFamily="34" charset="0"/>
              </a:rPr>
              <a:t>to use scientific understanding to make something clear or state the reason for something happening</a:t>
            </a:r>
          </a:p>
        </p:txBody>
      </p:sp>
      <p:sp>
        <p:nvSpPr>
          <p:cNvPr id="6" name="TextBox 5">
            <a:extLst>
              <a:ext uri="{FF2B5EF4-FFF2-40B4-BE49-F238E27FC236}">
                <a16:creationId xmlns:a16="http://schemas.microsoft.com/office/drawing/2014/main" id="{738BD3D1-C602-476B-9ED5-198C26001B3D}"/>
              </a:ext>
            </a:extLst>
          </p:cNvPr>
          <p:cNvSpPr txBox="1"/>
          <p:nvPr/>
        </p:nvSpPr>
        <p:spPr>
          <a:xfrm>
            <a:off x="250070" y="1360475"/>
            <a:ext cx="4109279" cy="2677656"/>
          </a:xfrm>
          <a:prstGeom prst="rect">
            <a:avLst/>
          </a:prstGeom>
          <a:noFill/>
          <a:ln>
            <a:noFill/>
          </a:ln>
        </p:spPr>
        <p:txBody>
          <a:bodyPr wrap="square" rtlCol="0">
            <a:spAutoFit/>
          </a:bodyPr>
          <a:lstStyle/>
          <a:p>
            <a:r>
              <a:rPr lang="en-US" sz="2400" dirty="0">
                <a:latin typeface="Century Gothic" panose="020B0502020202020204" pitchFamily="34" charset="0"/>
              </a:rPr>
              <a:t>Firefighters’ helmets are made from thermosetting polymers. </a:t>
            </a:r>
          </a:p>
          <a:p>
            <a:r>
              <a:rPr lang="en-US" sz="2400" b="1" dirty="0">
                <a:solidFill>
                  <a:srgbClr val="009193"/>
                </a:solidFill>
                <a:latin typeface="Century Gothic" panose="020B0502020202020204" pitchFamily="34" charset="0"/>
              </a:rPr>
              <a:t>Explain</a:t>
            </a:r>
            <a:r>
              <a:rPr lang="en-US" sz="2400" dirty="0">
                <a:latin typeface="Century Gothic" panose="020B0502020202020204" pitchFamily="34" charset="0"/>
              </a:rPr>
              <a:t> how the properties of a thermosetting polymer make them suitable for this purpose.</a:t>
            </a:r>
          </a:p>
        </p:txBody>
      </p:sp>
      <p:pic>
        <p:nvPicPr>
          <p:cNvPr id="9" name="Picture 8" descr="Shape, arrow&#10;&#10;Description automatically generated">
            <a:extLst>
              <a:ext uri="{FF2B5EF4-FFF2-40B4-BE49-F238E27FC236}">
                <a16:creationId xmlns:a16="http://schemas.microsoft.com/office/drawing/2014/main" id="{5D69EB30-32DD-094C-AE1D-2FF7B9DDF3F9}"/>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5E18227F-DA61-6647-9DE3-5E3A23DC6BAB}"/>
              </a:ext>
            </a:extLst>
          </p:cNvPr>
          <p:cNvSpPr txBox="1"/>
          <p:nvPr/>
        </p:nvSpPr>
        <p:spPr>
          <a:xfrm>
            <a:off x="218037" y="1052938"/>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1" name="TextBox 10">
            <a:extLst>
              <a:ext uri="{FF2B5EF4-FFF2-40B4-BE49-F238E27FC236}">
                <a16:creationId xmlns:a16="http://schemas.microsoft.com/office/drawing/2014/main" id="{DD7525C3-BC91-8645-85A8-17D602AD2765}"/>
              </a:ext>
            </a:extLst>
          </p:cNvPr>
          <p:cNvSpPr txBox="1"/>
          <p:nvPr/>
        </p:nvSpPr>
        <p:spPr>
          <a:xfrm>
            <a:off x="186274" y="3966303"/>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4E956AFC-6BBA-6145-846E-490D81754052}"/>
              </a:ext>
            </a:extLst>
          </p:cNvPr>
          <p:cNvSpPr/>
          <p:nvPr/>
        </p:nvSpPr>
        <p:spPr>
          <a:xfrm>
            <a:off x="6915462" y="1151290"/>
            <a:ext cx="4267200" cy="3416320"/>
          </a:xfrm>
          <a:prstGeom prst="rect">
            <a:avLst/>
          </a:prstGeom>
        </p:spPr>
        <p:txBody>
          <a:bodyPr wrap="square">
            <a:spAutoFit/>
          </a:bodyPr>
          <a:lstStyle/>
          <a:p>
            <a:r>
              <a:rPr lang="en-GB" sz="2400">
                <a:latin typeface="Century Gothic" panose="020B0502020202020204" pitchFamily="34" charset="0"/>
              </a:rPr>
              <a:t>To ‘explain’ your answer should:</a:t>
            </a:r>
          </a:p>
          <a:p>
            <a:endParaRPr lang="en-GB" sz="2400">
              <a:latin typeface="Century Gothic" panose="020B0502020202020204" pitchFamily="34" charset="0"/>
            </a:endParaRPr>
          </a:p>
          <a:p>
            <a:pPr indent="-285750">
              <a:buFont typeface="Arial" panose="020B0604020202020204" pitchFamily="34" charset="0"/>
              <a:buChar char="•"/>
            </a:pPr>
            <a:r>
              <a:rPr lang="en-GB" sz="2400">
                <a:latin typeface="Century Gothic" panose="020B0502020202020204" pitchFamily="34" charset="0"/>
              </a:rPr>
              <a:t>Begin with a </a:t>
            </a:r>
            <a:r>
              <a:rPr lang="en-GB" sz="2400" b="1">
                <a:latin typeface="Century Gothic" panose="020B0502020202020204" pitchFamily="34" charset="0"/>
              </a:rPr>
              <a:t>scientific statement</a:t>
            </a:r>
            <a:r>
              <a:rPr lang="en-GB" sz="2400">
                <a:latin typeface="Century Gothic" panose="020B0502020202020204" pitchFamily="34" charset="0"/>
              </a:rPr>
              <a:t>. </a:t>
            </a:r>
          </a:p>
          <a:p>
            <a:pPr indent="-285750">
              <a:buFont typeface="Arial" panose="020B0604020202020204" pitchFamily="34" charset="0"/>
              <a:buChar char="•"/>
            </a:pPr>
            <a:r>
              <a:rPr lang="en-GB" sz="2400">
                <a:latin typeface="Century Gothic" panose="020B0502020202020204" pitchFamily="34" charset="0"/>
              </a:rPr>
              <a:t>Use ‘this means that’, ‘because’ or ‘so’ </a:t>
            </a:r>
            <a:r>
              <a:rPr lang="en-GB" sz="2400" b="1">
                <a:latin typeface="Century Gothic" panose="020B0502020202020204" pitchFamily="34" charset="0"/>
              </a:rPr>
              <a:t>to link your statement to the question</a:t>
            </a:r>
            <a:r>
              <a:rPr lang="en-GB" sz="2400">
                <a:latin typeface="Century Gothic" panose="020B0502020202020204" pitchFamily="34" charset="0"/>
              </a:rPr>
              <a:t>.</a:t>
            </a:r>
          </a:p>
        </p:txBody>
      </p:sp>
      <p:pic>
        <p:nvPicPr>
          <p:cNvPr id="5122" name="Picture 2" descr="Firemen, Firefighter, Fire, Flames">
            <a:extLst>
              <a:ext uri="{FF2B5EF4-FFF2-40B4-BE49-F238E27FC236}">
                <a16:creationId xmlns:a16="http://schemas.microsoft.com/office/drawing/2014/main" id="{B6351F1D-547F-A921-EBE5-0818C5B6489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696" t="6539" r="42011" b="16142"/>
          <a:stretch/>
        </p:blipFill>
        <p:spPr bwMode="auto">
          <a:xfrm>
            <a:off x="4335920" y="1138062"/>
            <a:ext cx="2320062" cy="25833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850363C-23D3-6456-E43F-33BF029CC611}"/>
              </a:ext>
            </a:extLst>
          </p:cNvPr>
          <p:cNvSpPr txBox="1"/>
          <p:nvPr/>
        </p:nvSpPr>
        <p:spPr>
          <a:xfrm>
            <a:off x="218037" y="4203497"/>
            <a:ext cx="6422606" cy="2585323"/>
          </a:xfrm>
          <a:prstGeom prst="rect">
            <a:avLst/>
          </a:prstGeom>
          <a:noFill/>
          <a:ln>
            <a:noFill/>
          </a:ln>
        </p:spPr>
        <p:txBody>
          <a:bodyPr wrap="square" rtlCol="0">
            <a:spAutoFit/>
          </a:bodyPr>
          <a:lstStyle/>
          <a:p>
            <a:pPr marL="342900" indent="-342900">
              <a:buFont typeface="Arial" panose="020B0604020202020204" pitchFamily="34" charset="0"/>
              <a:buChar char="•"/>
            </a:pPr>
            <a:r>
              <a:rPr lang="en-US" dirty="0">
                <a:solidFill>
                  <a:schemeClr val="accent1"/>
                </a:solidFill>
                <a:latin typeface="Century Gothic" panose="020B0502020202020204" pitchFamily="34" charset="0"/>
              </a:rPr>
              <a:t>Thermosetting polymers contain </a:t>
            </a:r>
            <a:r>
              <a:rPr lang="en-US" b="1" dirty="0">
                <a:solidFill>
                  <a:schemeClr val="accent1"/>
                </a:solidFill>
                <a:latin typeface="Century Gothic" panose="020B0502020202020204" pitchFamily="34" charset="0"/>
              </a:rPr>
              <a:t>crosslinks</a:t>
            </a:r>
            <a:r>
              <a:rPr lang="en-US" dirty="0">
                <a:solidFill>
                  <a:schemeClr val="accent1"/>
                </a:solidFill>
                <a:latin typeface="Century Gothic" panose="020B0502020202020204" pitchFamily="34" charset="0"/>
              </a:rPr>
              <a:t>, which are covalent bonds between molecules</a:t>
            </a:r>
          </a:p>
          <a:p>
            <a:pPr marL="342900" indent="-342900">
              <a:buFont typeface="Arial" panose="020B0604020202020204" pitchFamily="34" charset="0"/>
              <a:buChar char="•"/>
            </a:pPr>
            <a:endParaRPr lang="en-US" dirty="0">
              <a:solidFill>
                <a:schemeClr val="accent1"/>
              </a:solidFill>
              <a:latin typeface="Century Gothic" panose="020B0502020202020204" pitchFamily="34" charset="0"/>
            </a:endParaRPr>
          </a:p>
          <a:p>
            <a:pPr marL="342900" indent="-342900">
              <a:buFont typeface="Arial" panose="020B0604020202020204" pitchFamily="34" charset="0"/>
              <a:buChar char="•"/>
            </a:pPr>
            <a:r>
              <a:rPr lang="en-US" dirty="0">
                <a:solidFill>
                  <a:schemeClr val="accent1"/>
                </a:solidFill>
                <a:latin typeface="Century Gothic" panose="020B0502020202020204" pitchFamily="34" charset="0"/>
              </a:rPr>
              <a:t>These require a lot of energy to overcome, so thermosetting polymers have </a:t>
            </a:r>
            <a:r>
              <a:rPr lang="en-US" b="1" dirty="0">
                <a:solidFill>
                  <a:schemeClr val="accent1"/>
                </a:solidFill>
                <a:latin typeface="Century Gothic" panose="020B0502020202020204" pitchFamily="34" charset="0"/>
              </a:rPr>
              <a:t>high melting points </a:t>
            </a:r>
            <a:r>
              <a:rPr lang="en-US" dirty="0">
                <a:solidFill>
                  <a:schemeClr val="accent1"/>
                </a:solidFill>
                <a:latin typeface="Century Gothic" panose="020B0502020202020204" pitchFamily="34" charset="0"/>
              </a:rPr>
              <a:t>and </a:t>
            </a:r>
            <a:r>
              <a:rPr lang="en-US" b="1" dirty="0">
                <a:solidFill>
                  <a:schemeClr val="accent1"/>
                </a:solidFill>
                <a:latin typeface="Century Gothic" panose="020B0502020202020204" pitchFamily="34" charset="0"/>
              </a:rPr>
              <a:t>do not melt when</a:t>
            </a:r>
            <a:r>
              <a:rPr lang="en-US" dirty="0">
                <a:solidFill>
                  <a:schemeClr val="accent1"/>
                </a:solidFill>
                <a:latin typeface="Century Gothic" panose="020B0502020202020204" pitchFamily="34" charset="0"/>
              </a:rPr>
              <a:t> </a:t>
            </a:r>
            <a:r>
              <a:rPr lang="en-US" b="1" dirty="0">
                <a:solidFill>
                  <a:schemeClr val="accent1"/>
                </a:solidFill>
                <a:latin typeface="Century Gothic" panose="020B0502020202020204" pitchFamily="34" charset="0"/>
              </a:rPr>
              <a:t>heated</a:t>
            </a:r>
          </a:p>
          <a:p>
            <a:pPr marL="342900" indent="-342900">
              <a:buFont typeface="Arial" panose="020B0604020202020204" pitchFamily="34" charset="0"/>
              <a:buChar char="•"/>
            </a:pPr>
            <a:endParaRPr lang="en-US" dirty="0">
              <a:solidFill>
                <a:schemeClr val="accent1"/>
              </a:solidFill>
              <a:latin typeface="Century Gothic" panose="020B0502020202020204" pitchFamily="34" charset="0"/>
            </a:endParaRPr>
          </a:p>
          <a:p>
            <a:pPr marL="342900" indent="-342900">
              <a:buFont typeface="Arial" panose="020B0604020202020204" pitchFamily="34" charset="0"/>
              <a:buChar char="•"/>
            </a:pPr>
            <a:r>
              <a:rPr lang="en-US" u="sng" dirty="0">
                <a:solidFill>
                  <a:schemeClr val="accent1"/>
                </a:solidFill>
                <a:latin typeface="Century Gothic" panose="020B0502020202020204" pitchFamily="34" charset="0"/>
              </a:rPr>
              <a:t>This means </a:t>
            </a:r>
            <a:r>
              <a:rPr lang="en-US" dirty="0">
                <a:solidFill>
                  <a:schemeClr val="accent1"/>
                </a:solidFill>
                <a:latin typeface="Century Gothic" panose="020B0502020202020204" pitchFamily="34" charset="0"/>
              </a:rPr>
              <a:t>they will not melt when exposed to high temperatures</a:t>
            </a:r>
          </a:p>
        </p:txBody>
      </p:sp>
      <p:cxnSp>
        <p:nvCxnSpPr>
          <p:cNvPr id="5" name="Straight Connector 4">
            <a:extLst>
              <a:ext uri="{FF2B5EF4-FFF2-40B4-BE49-F238E27FC236}">
                <a16:creationId xmlns:a16="http://schemas.microsoft.com/office/drawing/2014/main" id="{DB29B81E-B50B-CB91-2DEA-E5C3F05E7AC2}"/>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6055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74021-07A0-60FC-36F5-ADFE024B495F}"/>
              </a:ext>
            </a:extLst>
          </p:cNvPr>
          <p:cNvSpPr>
            <a:spLocks noGrp="1"/>
          </p:cNvSpPr>
          <p:nvPr>
            <p:ph type="title"/>
          </p:nvPr>
        </p:nvSpPr>
        <p:spPr/>
        <p:txBody>
          <a:bodyPr/>
          <a:lstStyle/>
          <a:p>
            <a:r>
              <a:rPr lang="en-GB" dirty="0">
                <a:latin typeface="Century Gothic" panose="020B0502020202020204" pitchFamily="34" charset="0"/>
              </a:rPr>
              <a:t>Worksheet</a:t>
            </a:r>
          </a:p>
        </p:txBody>
      </p:sp>
      <p:pic>
        <p:nvPicPr>
          <p:cNvPr id="5" name="Picture 4" descr="A picture containing graphical user interface&#10;&#10;Description automatically generated">
            <a:extLst>
              <a:ext uri="{FF2B5EF4-FFF2-40B4-BE49-F238E27FC236}">
                <a16:creationId xmlns:a16="http://schemas.microsoft.com/office/drawing/2014/main" id="{8868E8E4-CD6E-7EE9-89D8-622CBE2B9DD4}"/>
              </a:ext>
            </a:extLst>
          </p:cNvPr>
          <p:cNvPicPr>
            <a:picLocks noChangeAspect="1"/>
          </p:cNvPicPr>
          <p:nvPr/>
        </p:nvPicPr>
        <p:blipFill>
          <a:blip r:embed="rId3"/>
          <a:stretch>
            <a:fillRect/>
          </a:stretch>
        </p:blipFill>
        <p:spPr>
          <a:xfrm>
            <a:off x="7603025" y="1172045"/>
            <a:ext cx="3441352" cy="4873155"/>
          </a:xfrm>
          <a:prstGeom prst="rect">
            <a:avLst/>
          </a:prstGeom>
          <a:ln>
            <a:solidFill>
              <a:schemeClr val="tx1"/>
            </a:solidFill>
          </a:ln>
        </p:spPr>
      </p:pic>
      <p:pic>
        <p:nvPicPr>
          <p:cNvPr id="9" name="Picture 8" descr="Table&#10;&#10;Description automatically generated with medium confidence">
            <a:extLst>
              <a:ext uri="{FF2B5EF4-FFF2-40B4-BE49-F238E27FC236}">
                <a16:creationId xmlns:a16="http://schemas.microsoft.com/office/drawing/2014/main" id="{4C8C36BF-D6F7-2317-AD41-B11B1915B2CA}"/>
              </a:ext>
            </a:extLst>
          </p:cNvPr>
          <p:cNvPicPr>
            <a:picLocks noChangeAspect="1"/>
          </p:cNvPicPr>
          <p:nvPr/>
        </p:nvPicPr>
        <p:blipFill>
          <a:blip r:embed="rId4"/>
          <a:stretch>
            <a:fillRect/>
          </a:stretch>
        </p:blipFill>
        <p:spPr>
          <a:xfrm>
            <a:off x="4091932" y="1164619"/>
            <a:ext cx="3454981" cy="4880581"/>
          </a:xfrm>
          <a:prstGeom prst="rect">
            <a:avLst/>
          </a:prstGeom>
          <a:ln>
            <a:solidFill>
              <a:schemeClr val="tx1"/>
            </a:solidFill>
          </a:ln>
        </p:spPr>
      </p:pic>
      <p:pic>
        <p:nvPicPr>
          <p:cNvPr id="12" name="Picture 11" descr="Diagram&#10;&#10;Description automatically generated with low confidence">
            <a:extLst>
              <a:ext uri="{FF2B5EF4-FFF2-40B4-BE49-F238E27FC236}">
                <a16:creationId xmlns:a16="http://schemas.microsoft.com/office/drawing/2014/main" id="{7F5B892C-DADB-F693-C81D-3EC6E1A6DC6C}"/>
              </a:ext>
            </a:extLst>
          </p:cNvPr>
          <p:cNvPicPr>
            <a:picLocks noChangeAspect="1"/>
          </p:cNvPicPr>
          <p:nvPr/>
        </p:nvPicPr>
        <p:blipFill>
          <a:blip r:embed="rId5"/>
          <a:stretch>
            <a:fillRect/>
          </a:stretch>
        </p:blipFill>
        <p:spPr>
          <a:xfrm>
            <a:off x="569799" y="1168400"/>
            <a:ext cx="3452305" cy="4876800"/>
          </a:xfrm>
          <a:prstGeom prst="rect">
            <a:avLst/>
          </a:prstGeom>
          <a:ln>
            <a:solidFill>
              <a:schemeClr val="tx1"/>
            </a:solidFill>
          </a:ln>
        </p:spPr>
      </p:pic>
    </p:spTree>
    <p:extLst>
      <p:ext uri="{BB962C8B-B14F-4D97-AF65-F5344CB8AC3E}">
        <p14:creationId xmlns:p14="http://schemas.microsoft.com/office/powerpoint/2010/main" val="171716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3" name="Google Shape;100;p1">
            <a:extLst>
              <a:ext uri="{FF2B5EF4-FFF2-40B4-BE49-F238E27FC236}">
                <a16:creationId xmlns:a16="http://schemas.microsoft.com/office/drawing/2014/main" id="{83F108E7-A399-1280-E087-5AC491259837}"/>
              </a:ext>
            </a:extLst>
          </p:cNvPr>
          <p:cNvSpPr txBox="1"/>
          <p:nvPr/>
        </p:nvSpPr>
        <p:spPr>
          <a:xfrm>
            <a:off x="408352" y="183697"/>
            <a:ext cx="11254913" cy="547838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sng" dirty="0">
                <a:solidFill>
                  <a:schemeClr val="dk1"/>
                </a:solidFill>
                <a:latin typeface="Century Gothic"/>
                <a:ea typeface="Century Gothic"/>
                <a:cs typeface="Century Gothic"/>
                <a:sym typeface="Century Gothic"/>
              </a:rPr>
              <a:t>Polymers</a:t>
            </a:r>
            <a:endParaRPr lang="en-GB" sz="2400" b="1" i="0" u="sng"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Answer the questions below.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Define a hydrocarbon.</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Name the type of bonding found in hydrocarbons.</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the general formula of the alkanes. </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Describe how fractional distillation is used to separate crude oil.</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Explain the difference between reusing and recycling.</a:t>
            </a:r>
          </a:p>
          <a:p>
            <a:pPr marR="0" lvl="0" algn="l" rtl="0">
              <a:lnSpc>
                <a:spcPct val="100000"/>
              </a:lnSpc>
              <a:spcBef>
                <a:spcPts val="0"/>
              </a:spcBef>
              <a:spcAft>
                <a:spcPts val="0"/>
              </a:spcAft>
              <a:buClr>
                <a:schemeClr val="dk1"/>
              </a:buClr>
              <a:buSzPts val="2400"/>
            </a:pPr>
            <a:endParaRPr lang="en-GB" sz="2400" dirty="0">
              <a:solidFill>
                <a:schemeClr val="dk1"/>
              </a:solidFill>
              <a:latin typeface="Century Gothic"/>
              <a:ea typeface="Century Gothic"/>
              <a:cs typeface="Century Gothic"/>
              <a:sym typeface="Century Gothic"/>
            </a:endParaRPr>
          </a:p>
        </p:txBody>
      </p:sp>
      <p:sp>
        <p:nvSpPr>
          <p:cNvPr id="4" name="Google Shape;102;p1">
            <a:extLst>
              <a:ext uri="{FF2B5EF4-FFF2-40B4-BE49-F238E27FC236}">
                <a16:creationId xmlns:a16="http://schemas.microsoft.com/office/drawing/2014/main" id="{D0C6CD21-7393-4402-F65D-94B93D109BFA}"/>
              </a:ext>
            </a:extLst>
          </p:cNvPr>
          <p:cNvSpPr txBox="1"/>
          <p:nvPr/>
        </p:nvSpPr>
        <p:spPr>
          <a:xfrm>
            <a:off x="905302" y="1866884"/>
            <a:ext cx="9738314"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panose="020B0502020202020204" pitchFamily="34" charset="0"/>
                <a:ea typeface="Arial"/>
                <a:cs typeface="Arial"/>
                <a:sym typeface="Arial"/>
              </a:rPr>
              <a:t>A compound that contains carbon and hydrogen atoms only.</a:t>
            </a:r>
            <a:endParaRPr sz="2400" b="1" u="none" strike="noStrike" cap="none" baseline="-25000" dirty="0">
              <a:solidFill>
                <a:schemeClr val="accent1"/>
              </a:solidFill>
              <a:latin typeface="Century Gothic" panose="020B0502020202020204" pitchFamily="34" charset="0"/>
              <a:ea typeface="Arial"/>
              <a:cs typeface="Arial"/>
              <a:sym typeface="Arial"/>
            </a:endParaRPr>
          </a:p>
        </p:txBody>
      </p:sp>
      <p:sp>
        <p:nvSpPr>
          <p:cNvPr id="5" name="Google Shape;103;p1">
            <a:extLst>
              <a:ext uri="{FF2B5EF4-FFF2-40B4-BE49-F238E27FC236}">
                <a16:creationId xmlns:a16="http://schemas.microsoft.com/office/drawing/2014/main" id="{5D871398-990A-B287-C190-00BAE22FD051}"/>
              </a:ext>
            </a:extLst>
          </p:cNvPr>
          <p:cNvSpPr txBox="1"/>
          <p:nvPr/>
        </p:nvSpPr>
        <p:spPr>
          <a:xfrm>
            <a:off x="923522" y="2584037"/>
            <a:ext cx="10608731"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Covalent</a:t>
            </a:r>
            <a:endParaRPr sz="2400" b="1" i="0" u="none" strike="noStrike" cap="none" baseline="-25000" dirty="0">
              <a:solidFill>
                <a:schemeClr val="accent1"/>
              </a:solidFill>
              <a:latin typeface="Arial"/>
              <a:ea typeface="Arial"/>
              <a:cs typeface="Arial"/>
              <a:sym typeface="Arial"/>
            </a:endParaRPr>
          </a:p>
        </p:txBody>
      </p:sp>
      <p:sp>
        <p:nvSpPr>
          <p:cNvPr id="6" name="Google Shape;103;p1">
            <a:extLst>
              <a:ext uri="{FF2B5EF4-FFF2-40B4-BE49-F238E27FC236}">
                <a16:creationId xmlns:a16="http://schemas.microsoft.com/office/drawing/2014/main" id="{7B4CFA2B-86E1-2180-7C8D-F78C682B238C}"/>
              </a:ext>
            </a:extLst>
          </p:cNvPr>
          <p:cNvSpPr txBox="1"/>
          <p:nvPr/>
        </p:nvSpPr>
        <p:spPr>
          <a:xfrm>
            <a:off x="859563" y="3302056"/>
            <a:ext cx="10584134"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panose="020B0502020202020204" pitchFamily="34" charset="0"/>
                <a:ea typeface="Arial"/>
                <a:cs typeface="Arial"/>
                <a:sym typeface="Arial"/>
              </a:rPr>
              <a:t>C</a:t>
            </a:r>
            <a:r>
              <a:rPr lang="en-GB" sz="2400" b="1" i="0" u="none" strike="noStrike" cap="none" baseline="-25000" dirty="0">
                <a:solidFill>
                  <a:schemeClr val="accent1"/>
                </a:solidFill>
                <a:latin typeface="Century Gothic" panose="020B0502020202020204" pitchFamily="34" charset="0"/>
                <a:ea typeface="Arial"/>
                <a:cs typeface="Arial"/>
                <a:sym typeface="Arial"/>
              </a:rPr>
              <a:t>n</a:t>
            </a:r>
            <a:r>
              <a:rPr lang="en-GB" sz="2400" b="1" i="0" u="none" strike="noStrike" cap="none" dirty="0">
                <a:solidFill>
                  <a:schemeClr val="accent1"/>
                </a:solidFill>
                <a:latin typeface="Century Gothic" panose="020B0502020202020204" pitchFamily="34" charset="0"/>
                <a:ea typeface="Arial"/>
                <a:cs typeface="Arial"/>
                <a:sym typeface="Arial"/>
              </a:rPr>
              <a:t>H</a:t>
            </a:r>
            <a:r>
              <a:rPr lang="en-GB" sz="2400" b="1" i="0" u="none" strike="noStrike" cap="none" baseline="-25000" dirty="0">
                <a:solidFill>
                  <a:schemeClr val="accent1"/>
                </a:solidFill>
                <a:latin typeface="Century Gothic" panose="020B0502020202020204" pitchFamily="34" charset="0"/>
                <a:ea typeface="Arial"/>
                <a:cs typeface="Arial"/>
                <a:sym typeface="Arial"/>
              </a:rPr>
              <a:t>2n+2</a:t>
            </a:r>
            <a:endParaRPr sz="2400" b="1" i="0" u="none" strike="noStrike" cap="none" baseline="-25000" dirty="0">
              <a:solidFill>
                <a:schemeClr val="accent1"/>
              </a:solidFill>
              <a:latin typeface="Century Gothic" panose="020B0502020202020204" pitchFamily="34" charset="0"/>
              <a:ea typeface="Arial"/>
              <a:cs typeface="Arial"/>
              <a:sym typeface="Arial"/>
            </a:endParaRPr>
          </a:p>
        </p:txBody>
      </p:sp>
      <p:sp>
        <p:nvSpPr>
          <p:cNvPr id="8" name="Google Shape;103;p1">
            <a:extLst>
              <a:ext uri="{FF2B5EF4-FFF2-40B4-BE49-F238E27FC236}">
                <a16:creationId xmlns:a16="http://schemas.microsoft.com/office/drawing/2014/main" id="{B9DDC82B-5728-E0DD-04AF-1FEA3152939A}"/>
              </a:ext>
            </a:extLst>
          </p:cNvPr>
          <p:cNvSpPr txBox="1"/>
          <p:nvPr/>
        </p:nvSpPr>
        <p:spPr>
          <a:xfrm>
            <a:off x="895401" y="4021100"/>
            <a:ext cx="10568466"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Arial"/>
                <a:cs typeface="Arial"/>
                <a:sym typeface="Century Gothic"/>
              </a:rPr>
              <a:t>Crude oil is heated and hydrocarbons are evaporated. Then condense at different temperatures depending on their boiling points.</a:t>
            </a:r>
            <a:endParaRPr sz="2400" b="1" i="0" u="none" strike="noStrike" cap="none" baseline="-25000" dirty="0">
              <a:solidFill>
                <a:schemeClr val="accent1"/>
              </a:solidFill>
              <a:latin typeface="Arial"/>
              <a:ea typeface="Arial"/>
              <a:cs typeface="Arial"/>
              <a:sym typeface="Arial"/>
            </a:endParaRPr>
          </a:p>
        </p:txBody>
      </p:sp>
      <p:pic>
        <p:nvPicPr>
          <p:cNvPr id="9" name="Picture 8" descr="Icon&#10;&#10;Description automatically generated">
            <a:extLst>
              <a:ext uri="{FF2B5EF4-FFF2-40B4-BE49-F238E27FC236}">
                <a16:creationId xmlns:a16="http://schemas.microsoft.com/office/drawing/2014/main" id="{0208B323-42DC-0AB0-D213-784BC57CEF46}"/>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680335" y="5513946"/>
            <a:ext cx="707013" cy="1175908"/>
          </a:xfrm>
          <a:prstGeom prst="rect">
            <a:avLst/>
          </a:prstGeom>
        </p:spPr>
      </p:pic>
      <p:sp>
        <p:nvSpPr>
          <p:cNvPr id="2" name="TextBox 1">
            <a:extLst>
              <a:ext uri="{FF2B5EF4-FFF2-40B4-BE49-F238E27FC236}">
                <a16:creationId xmlns:a16="http://schemas.microsoft.com/office/drawing/2014/main" id="{148E4811-D173-7C11-57E0-B76E01B55695}"/>
              </a:ext>
            </a:extLst>
          </p:cNvPr>
          <p:cNvSpPr txBox="1"/>
          <p:nvPr/>
        </p:nvSpPr>
        <p:spPr>
          <a:xfrm>
            <a:off x="883964" y="5128185"/>
            <a:ext cx="9377635" cy="1200329"/>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Reusing involves using the same product again, but recycling involves a process of making the materials from the product into something else.</a:t>
            </a:r>
          </a:p>
        </p:txBody>
      </p:sp>
    </p:spTree>
    <p:extLst>
      <p:ext uri="{BB962C8B-B14F-4D97-AF65-F5344CB8AC3E}">
        <p14:creationId xmlns:p14="http://schemas.microsoft.com/office/powerpoint/2010/main" val="299887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9E6A5-A165-2592-CB42-0D82F129C045}"/>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5" name="TextBox 4">
            <a:extLst>
              <a:ext uri="{FF2B5EF4-FFF2-40B4-BE49-F238E27FC236}">
                <a16:creationId xmlns:a16="http://schemas.microsoft.com/office/drawing/2014/main" id="{7478B249-4754-6B1B-74D9-7A42264364A2}"/>
              </a:ext>
            </a:extLst>
          </p:cNvPr>
          <p:cNvSpPr txBox="1"/>
          <p:nvPr/>
        </p:nvSpPr>
        <p:spPr>
          <a:xfrm>
            <a:off x="440406" y="905618"/>
            <a:ext cx="8703593"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1. C - A long molecule made up of many repeating units</a:t>
            </a:r>
            <a:endParaRPr lang="en-US" sz="2400" b="1" baseline="-25000" dirty="0">
              <a:solidFill>
                <a:schemeClr val="accent1"/>
              </a:solidFill>
              <a:latin typeface="Century Gothic" panose="020B0502020202020204" pitchFamily="34" charset="0"/>
            </a:endParaRPr>
          </a:p>
        </p:txBody>
      </p:sp>
      <p:sp>
        <p:nvSpPr>
          <p:cNvPr id="3" name="TextBox 2">
            <a:extLst>
              <a:ext uri="{FF2B5EF4-FFF2-40B4-BE49-F238E27FC236}">
                <a16:creationId xmlns:a16="http://schemas.microsoft.com/office/drawing/2014/main" id="{8170F7B5-87E8-C925-9F19-8E263C9489F0}"/>
              </a:ext>
            </a:extLst>
          </p:cNvPr>
          <p:cNvSpPr txBox="1"/>
          <p:nvPr/>
        </p:nvSpPr>
        <p:spPr>
          <a:xfrm>
            <a:off x="449370" y="1452465"/>
            <a:ext cx="8336041"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2. Monomer(s)</a:t>
            </a:r>
            <a:endParaRPr lang="en-US" sz="2400" b="1" baseline="-25000" dirty="0">
              <a:solidFill>
                <a:schemeClr val="accent1"/>
              </a:solidFill>
              <a:latin typeface="Century Gothic" panose="020B0502020202020204" pitchFamily="34" charset="0"/>
            </a:endParaRPr>
          </a:p>
        </p:txBody>
      </p:sp>
      <p:sp>
        <p:nvSpPr>
          <p:cNvPr id="6" name="TextBox 5">
            <a:extLst>
              <a:ext uri="{FF2B5EF4-FFF2-40B4-BE49-F238E27FC236}">
                <a16:creationId xmlns:a16="http://schemas.microsoft.com/office/drawing/2014/main" id="{40FC26C0-8491-B90D-BE89-1C398B85A1D3}"/>
              </a:ext>
            </a:extLst>
          </p:cNvPr>
          <p:cNvSpPr txBox="1"/>
          <p:nvPr/>
        </p:nvSpPr>
        <p:spPr>
          <a:xfrm>
            <a:off x="454286" y="2076814"/>
            <a:ext cx="8336041"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3. B - poly(ethene)</a:t>
            </a:r>
            <a:endParaRPr lang="en-US" sz="2400" b="1" baseline="-25000" dirty="0">
              <a:solidFill>
                <a:schemeClr val="accent1"/>
              </a:solidFill>
              <a:latin typeface="Century Gothic" panose="020B0502020202020204" pitchFamily="34" charset="0"/>
            </a:endParaRPr>
          </a:p>
        </p:txBody>
      </p:sp>
      <p:sp>
        <p:nvSpPr>
          <p:cNvPr id="7" name="TextBox 6">
            <a:extLst>
              <a:ext uri="{FF2B5EF4-FFF2-40B4-BE49-F238E27FC236}">
                <a16:creationId xmlns:a16="http://schemas.microsoft.com/office/drawing/2014/main" id="{89B2B020-E93C-B6A7-C77A-1D2C23E5C88A}"/>
              </a:ext>
            </a:extLst>
          </p:cNvPr>
          <p:cNvSpPr txBox="1"/>
          <p:nvPr/>
        </p:nvSpPr>
        <p:spPr>
          <a:xfrm>
            <a:off x="454286" y="2755239"/>
            <a:ext cx="8336041"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4a. A covalent bond</a:t>
            </a:r>
            <a:endParaRPr lang="en-US" sz="2400" b="1" baseline="-25000" dirty="0">
              <a:solidFill>
                <a:schemeClr val="accent1"/>
              </a:solidFill>
              <a:latin typeface="Century Gothic" panose="020B0502020202020204" pitchFamily="34" charset="0"/>
            </a:endParaRPr>
          </a:p>
        </p:txBody>
      </p:sp>
      <p:sp>
        <p:nvSpPr>
          <p:cNvPr id="10" name="TextBox 9">
            <a:extLst>
              <a:ext uri="{FF2B5EF4-FFF2-40B4-BE49-F238E27FC236}">
                <a16:creationId xmlns:a16="http://schemas.microsoft.com/office/drawing/2014/main" id="{F7A80A29-0E77-AD97-499D-0F3496653003}"/>
              </a:ext>
            </a:extLst>
          </p:cNvPr>
          <p:cNvSpPr txBox="1"/>
          <p:nvPr/>
        </p:nvSpPr>
        <p:spPr>
          <a:xfrm>
            <a:off x="483783" y="3404168"/>
            <a:ext cx="10377505"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4b. The number of repeating units in the polymer molecule</a:t>
            </a:r>
            <a:endParaRPr lang="en-US" sz="2400" b="1" baseline="-25000"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1337024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6" grpId="0"/>
      <p:bldP spid="7"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9E6A5-A165-2592-CB42-0D82F129C045}"/>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5" name="TextBox 4">
            <a:extLst>
              <a:ext uri="{FF2B5EF4-FFF2-40B4-BE49-F238E27FC236}">
                <a16:creationId xmlns:a16="http://schemas.microsoft.com/office/drawing/2014/main" id="{7478B249-4754-6B1B-74D9-7A42264364A2}"/>
              </a:ext>
            </a:extLst>
          </p:cNvPr>
          <p:cNvSpPr txBox="1"/>
          <p:nvPr/>
        </p:nvSpPr>
        <p:spPr>
          <a:xfrm>
            <a:off x="440406" y="905618"/>
            <a:ext cx="8703593"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5. Covalent</a:t>
            </a:r>
            <a:endParaRPr lang="en-US" sz="2400" b="1" baseline="-25000" dirty="0">
              <a:solidFill>
                <a:schemeClr val="accent1"/>
              </a:solidFill>
              <a:latin typeface="Century Gothic" panose="020B0502020202020204" pitchFamily="34" charset="0"/>
            </a:endParaRPr>
          </a:p>
        </p:txBody>
      </p:sp>
      <p:sp>
        <p:nvSpPr>
          <p:cNvPr id="3" name="TextBox 2">
            <a:extLst>
              <a:ext uri="{FF2B5EF4-FFF2-40B4-BE49-F238E27FC236}">
                <a16:creationId xmlns:a16="http://schemas.microsoft.com/office/drawing/2014/main" id="{8170F7B5-87E8-C925-9F19-8E263C9489F0}"/>
              </a:ext>
            </a:extLst>
          </p:cNvPr>
          <p:cNvSpPr txBox="1"/>
          <p:nvPr/>
        </p:nvSpPr>
        <p:spPr>
          <a:xfrm>
            <a:off x="449370" y="1452465"/>
            <a:ext cx="10768757"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6. There are (weak) intermolecular forces between polymer chains.</a:t>
            </a:r>
            <a:endParaRPr lang="en-US" sz="2400" b="1" baseline="-25000" dirty="0">
              <a:solidFill>
                <a:schemeClr val="accent1"/>
              </a:solidFill>
              <a:latin typeface="Century Gothic" panose="020B0502020202020204" pitchFamily="34" charset="0"/>
            </a:endParaRPr>
          </a:p>
        </p:txBody>
      </p:sp>
      <p:sp>
        <p:nvSpPr>
          <p:cNvPr id="6" name="TextBox 5">
            <a:extLst>
              <a:ext uri="{FF2B5EF4-FFF2-40B4-BE49-F238E27FC236}">
                <a16:creationId xmlns:a16="http://schemas.microsoft.com/office/drawing/2014/main" id="{40FC26C0-8491-B90D-BE89-1C398B85A1D3}"/>
              </a:ext>
            </a:extLst>
          </p:cNvPr>
          <p:cNvSpPr txBox="1"/>
          <p:nvPr/>
        </p:nvSpPr>
        <p:spPr>
          <a:xfrm>
            <a:off x="454286" y="2076814"/>
            <a:ext cx="8336041"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7. Thermosoftening polymers</a:t>
            </a:r>
            <a:endParaRPr lang="en-US" sz="2400" b="1" baseline="-25000" dirty="0">
              <a:solidFill>
                <a:schemeClr val="accent1"/>
              </a:solidFill>
              <a:latin typeface="Century Gothic" panose="020B0502020202020204" pitchFamily="34" charset="0"/>
            </a:endParaRPr>
          </a:p>
        </p:txBody>
      </p:sp>
      <p:sp>
        <p:nvSpPr>
          <p:cNvPr id="7" name="TextBox 6">
            <a:extLst>
              <a:ext uri="{FF2B5EF4-FFF2-40B4-BE49-F238E27FC236}">
                <a16:creationId xmlns:a16="http://schemas.microsoft.com/office/drawing/2014/main" id="{89B2B020-E93C-B6A7-C77A-1D2C23E5C88A}"/>
              </a:ext>
            </a:extLst>
          </p:cNvPr>
          <p:cNvSpPr txBox="1"/>
          <p:nvPr/>
        </p:nvSpPr>
        <p:spPr>
          <a:xfrm>
            <a:off x="454287" y="2755239"/>
            <a:ext cx="750046"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8.</a:t>
            </a:r>
            <a:endParaRPr lang="en-US" sz="2400" b="1" baseline="-25000" dirty="0">
              <a:solidFill>
                <a:schemeClr val="accent1"/>
              </a:solidFill>
              <a:latin typeface="Century Gothic" panose="020B0502020202020204" pitchFamily="34" charset="0"/>
            </a:endParaRPr>
          </a:p>
        </p:txBody>
      </p:sp>
      <p:grpSp>
        <p:nvGrpSpPr>
          <p:cNvPr id="4" name="Group 3">
            <a:extLst>
              <a:ext uri="{FF2B5EF4-FFF2-40B4-BE49-F238E27FC236}">
                <a16:creationId xmlns:a16="http://schemas.microsoft.com/office/drawing/2014/main" id="{15D7193A-9C64-3514-191B-44A50EB177FC}"/>
              </a:ext>
            </a:extLst>
          </p:cNvPr>
          <p:cNvGrpSpPr/>
          <p:nvPr/>
        </p:nvGrpSpPr>
        <p:grpSpPr>
          <a:xfrm>
            <a:off x="1271570" y="2638120"/>
            <a:ext cx="3395242" cy="3400228"/>
            <a:chOff x="9296400" y="1639711"/>
            <a:chExt cx="1477009" cy="1435632"/>
          </a:xfrm>
        </p:grpSpPr>
        <p:grpSp>
          <p:nvGrpSpPr>
            <p:cNvPr id="8" name="Group 7">
              <a:extLst>
                <a:ext uri="{FF2B5EF4-FFF2-40B4-BE49-F238E27FC236}">
                  <a16:creationId xmlns:a16="http://schemas.microsoft.com/office/drawing/2014/main" id="{6B55C8F0-C3F7-18B9-ACBE-CFB136C23D73}"/>
                </a:ext>
              </a:extLst>
            </p:cNvPr>
            <p:cNvGrpSpPr/>
            <p:nvPr/>
          </p:nvGrpSpPr>
          <p:grpSpPr>
            <a:xfrm>
              <a:off x="9363285" y="1639711"/>
              <a:ext cx="1410124" cy="1435632"/>
              <a:chOff x="362895" y="52175"/>
              <a:chExt cx="1410511" cy="1435698"/>
            </a:xfrm>
          </p:grpSpPr>
          <p:sp>
            <p:nvSpPr>
              <p:cNvPr id="18" name="Text Box 101">
                <a:extLst>
                  <a:ext uri="{FF2B5EF4-FFF2-40B4-BE49-F238E27FC236}">
                    <a16:creationId xmlns:a16="http://schemas.microsoft.com/office/drawing/2014/main" id="{400727E3-7D24-05EA-B3B2-E76E0296663C}"/>
                  </a:ext>
                </a:extLst>
              </p:cNvPr>
              <p:cNvSpPr txBox="1"/>
              <p:nvPr/>
            </p:nvSpPr>
            <p:spPr>
              <a:xfrm>
                <a:off x="516100" y="558013"/>
                <a:ext cx="933856" cy="41828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3600" b="1" dirty="0">
                    <a:solidFill>
                      <a:schemeClr val="accent1"/>
                    </a:solidFill>
                    <a:effectLst/>
                    <a:latin typeface="Century Gothic" panose="020B0502020202020204" pitchFamily="34" charset="0"/>
                    <a:ea typeface="Times New Roman" panose="02020603050405020304" pitchFamily="18" charset="0"/>
                  </a:rPr>
                  <a:t>C     C</a:t>
                </a:r>
                <a:endParaRPr lang="en-GB" sz="2000" b="1" dirty="0">
                  <a:solidFill>
                    <a:schemeClr val="accent1"/>
                  </a:solidFill>
                  <a:effectLst/>
                  <a:latin typeface="Times New Roman" panose="02020603050405020304" pitchFamily="18" charset="0"/>
                  <a:ea typeface="Times New Roman" panose="02020603050405020304" pitchFamily="18" charset="0"/>
                </a:endParaRPr>
              </a:p>
            </p:txBody>
          </p:sp>
          <p:sp>
            <p:nvSpPr>
              <p:cNvPr id="19" name="Text Box 102">
                <a:extLst>
                  <a:ext uri="{FF2B5EF4-FFF2-40B4-BE49-F238E27FC236}">
                    <a16:creationId xmlns:a16="http://schemas.microsoft.com/office/drawing/2014/main" id="{A1D04048-74A7-03EA-1B7B-54E419044E20}"/>
                  </a:ext>
                </a:extLst>
              </p:cNvPr>
              <p:cNvSpPr txBox="1"/>
              <p:nvPr/>
            </p:nvSpPr>
            <p:spPr>
              <a:xfrm>
                <a:off x="573440" y="1054124"/>
                <a:ext cx="933450" cy="41783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3600" b="1" dirty="0">
                    <a:solidFill>
                      <a:schemeClr val="accent1"/>
                    </a:solidFill>
                    <a:effectLst/>
                    <a:latin typeface="Century Gothic" panose="020B0502020202020204" pitchFamily="34" charset="0"/>
                    <a:ea typeface="Times New Roman" panose="02020603050405020304" pitchFamily="18" charset="0"/>
                  </a:rPr>
                  <a:t>H     H</a:t>
                </a:r>
                <a:endParaRPr lang="en-GB" sz="2000" b="1" dirty="0">
                  <a:solidFill>
                    <a:schemeClr val="accent1"/>
                  </a:solidFill>
                  <a:effectLst/>
                  <a:latin typeface="Times New Roman" panose="02020603050405020304" pitchFamily="18" charset="0"/>
                  <a:ea typeface="Times New Roman" panose="02020603050405020304" pitchFamily="18" charset="0"/>
                </a:endParaRPr>
              </a:p>
            </p:txBody>
          </p:sp>
          <p:sp>
            <p:nvSpPr>
              <p:cNvPr id="20" name="Text Box 103">
                <a:extLst>
                  <a:ext uri="{FF2B5EF4-FFF2-40B4-BE49-F238E27FC236}">
                    <a16:creationId xmlns:a16="http://schemas.microsoft.com/office/drawing/2014/main" id="{78EA5815-4CB6-971F-6E12-E34A9F607438}"/>
                  </a:ext>
                </a:extLst>
              </p:cNvPr>
              <p:cNvSpPr txBox="1"/>
              <p:nvPr/>
            </p:nvSpPr>
            <p:spPr>
              <a:xfrm>
                <a:off x="542204" y="52175"/>
                <a:ext cx="933450" cy="41783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3600" b="1" dirty="0">
                    <a:solidFill>
                      <a:schemeClr val="accent1"/>
                    </a:solidFill>
                    <a:effectLst/>
                    <a:latin typeface="Century Gothic" panose="020B0502020202020204" pitchFamily="34" charset="0"/>
                    <a:ea typeface="Times New Roman" panose="02020603050405020304" pitchFamily="18" charset="0"/>
                  </a:rPr>
                  <a:t>H     H</a:t>
                </a:r>
                <a:endParaRPr lang="en-GB" sz="2000" b="1" dirty="0">
                  <a:solidFill>
                    <a:schemeClr val="accent1"/>
                  </a:solidFill>
                  <a:effectLst/>
                  <a:latin typeface="Times New Roman" panose="02020603050405020304" pitchFamily="18" charset="0"/>
                  <a:ea typeface="Times New Roman" panose="02020603050405020304" pitchFamily="18" charset="0"/>
                </a:endParaRPr>
              </a:p>
            </p:txBody>
          </p:sp>
          <p:sp>
            <p:nvSpPr>
              <p:cNvPr id="21" name="Left Bracket 20">
                <a:extLst>
                  <a:ext uri="{FF2B5EF4-FFF2-40B4-BE49-F238E27FC236}">
                    <a16:creationId xmlns:a16="http://schemas.microsoft.com/office/drawing/2014/main" id="{C1BAF3A2-D26C-17F3-9688-9B28FE9E145A}"/>
                  </a:ext>
                </a:extLst>
              </p:cNvPr>
              <p:cNvSpPr/>
              <p:nvPr/>
            </p:nvSpPr>
            <p:spPr>
              <a:xfrm>
                <a:off x="362895" y="158615"/>
                <a:ext cx="107004" cy="1177047"/>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sz="3200" b="1">
                  <a:solidFill>
                    <a:schemeClr val="accent1"/>
                  </a:solidFill>
                </a:endParaRPr>
              </a:p>
            </p:txBody>
          </p:sp>
          <p:sp>
            <p:nvSpPr>
              <p:cNvPr id="22" name="Text Box 107">
                <a:extLst>
                  <a:ext uri="{FF2B5EF4-FFF2-40B4-BE49-F238E27FC236}">
                    <a16:creationId xmlns:a16="http://schemas.microsoft.com/office/drawing/2014/main" id="{7943377D-7825-3726-1BC2-17A94428D01E}"/>
                  </a:ext>
                </a:extLst>
              </p:cNvPr>
              <p:cNvSpPr txBox="1"/>
              <p:nvPr/>
            </p:nvSpPr>
            <p:spPr>
              <a:xfrm>
                <a:off x="1313234" y="1070043"/>
                <a:ext cx="460172" cy="41783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i="1" dirty="0">
                    <a:solidFill>
                      <a:schemeClr val="accent1"/>
                    </a:solidFill>
                    <a:latin typeface="Century Gothic" panose="020B0502020202020204" pitchFamily="34" charset="0"/>
                    <a:ea typeface="Times New Roman" panose="02020603050405020304" pitchFamily="18" charset="0"/>
                  </a:rPr>
                  <a:t>25</a:t>
                </a:r>
                <a:endParaRPr lang="en-GB" sz="2000" b="1" dirty="0">
                  <a:solidFill>
                    <a:schemeClr val="accent1"/>
                  </a:solidFill>
                  <a:effectLst/>
                  <a:latin typeface="Times New Roman" panose="02020603050405020304" pitchFamily="18" charset="0"/>
                  <a:ea typeface="Times New Roman" panose="02020603050405020304" pitchFamily="18" charset="0"/>
                </a:endParaRPr>
              </a:p>
            </p:txBody>
          </p:sp>
        </p:grpSp>
        <p:sp>
          <p:nvSpPr>
            <p:cNvPr id="9" name="Left Bracket 8">
              <a:extLst>
                <a:ext uri="{FF2B5EF4-FFF2-40B4-BE49-F238E27FC236}">
                  <a16:creationId xmlns:a16="http://schemas.microsoft.com/office/drawing/2014/main" id="{81BD25FC-3AFD-2B9F-E4E7-7884301FDB71}"/>
                </a:ext>
              </a:extLst>
            </p:cNvPr>
            <p:cNvSpPr/>
            <p:nvPr/>
          </p:nvSpPr>
          <p:spPr>
            <a:xfrm rot="10800000">
              <a:off x="10203163" y="1770509"/>
              <a:ext cx="106975" cy="1176993"/>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sz="3200" b="1">
                <a:solidFill>
                  <a:schemeClr val="accent1"/>
                </a:solidFill>
              </a:endParaRPr>
            </a:p>
          </p:txBody>
        </p:sp>
        <p:cxnSp>
          <p:nvCxnSpPr>
            <p:cNvPr id="11" name="Straight Connector 10">
              <a:extLst>
                <a:ext uri="{FF2B5EF4-FFF2-40B4-BE49-F238E27FC236}">
                  <a16:creationId xmlns:a16="http://schemas.microsoft.com/office/drawing/2014/main" id="{F047E851-BF24-FAAF-EEE1-9D349412D808}"/>
                </a:ext>
              </a:extLst>
            </p:cNvPr>
            <p:cNvCxnSpPr>
              <a:cxnSpLocks/>
            </p:cNvCxnSpPr>
            <p:nvPr/>
          </p:nvCxnSpPr>
          <p:spPr>
            <a:xfrm>
              <a:off x="9772650" y="2291099"/>
              <a:ext cx="152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05026B6-2FC9-DF03-A1DA-D5DB73EE11BA}"/>
                </a:ext>
              </a:extLst>
            </p:cNvPr>
            <p:cNvCxnSpPr>
              <a:cxnSpLocks/>
            </p:cNvCxnSpPr>
            <p:nvPr/>
          </p:nvCxnSpPr>
          <p:spPr>
            <a:xfrm>
              <a:off x="10210800" y="2291099"/>
              <a:ext cx="152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7AEA478-6401-FFCA-EB76-2260F875A21F}"/>
                </a:ext>
              </a:extLst>
            </p:cNvPr>
            <p:cNvCxnSpPr>
              <a:cxnSpLocks/>
            </p:cNvCxnSpPr>
            <p:nvPr/>
          </p:nvCxnSpPr>
          <p:spPr>
            <a:xfrm>
              <a:off x="9296400" y="2291099"/>
              <a:ext cx="152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13EB508-C3E3-A1DD-BB95-826DE7A38899}"/>
                </a:ext>
              </a:extLst>
            </p:cNvPr>
            <p:cNvCxnSpPr>
              <a:cxnSpLocks/>
            </p:cNvCxnSpPr>
            <p:nvPr/>
          </p:nvCxnSpPr>
          <p:spPr>
            <a:xfrm>
              <a:off x="10096500" y="2405399"/>
              <a:ext cx="0" cy="2140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752B722-571B-C3E8-C1B4-4E93113408CA}"/>
                </a:ext>
              </a:extLst>
            </p:cNvPr>
            <p:cNvCxnSpPr>
              <a:cxnSpLocks/>
            </p:cNvCxnSpPr>
            <p:nvPr/>
          </p:nvCxnSpPr>
          <p:spPr>
            <a:xfrm>
              <a:off x="9658350" y="2443499"/>
              <a:ext cx="0" cy="2140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D869834-197C-224C-295F-BCF95ADBC1E5}"/>
                </a:ext>
              </a:extLst>
            </p:cNvPr>
            <p:cNvCxnSpPr>
              <a:cxnSpLocks/>
            </p:cNvCxnSpPr>
            <p:nvPr/>
          </p:nvCxnSpPr>
          <p:spPr>
            <a:xfrm>
              <a:off x="9658350" y="1929149"/>
              <a:ext cx="0" cy="2140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9EC5F898-FBF5-AAEF-30F2-BECAF22A735A}"/>
                </a:ext>
              </a:extLst>
            </p:cNvPr>
            <p:cNvCxnSpPr>
              <a:cxnSpLocks/>
            </p:cNvCxnSpPr>
            <p:nvPr/>
          </p:nvCxnSpPr>
          <p:spPr>
            <a:xfrm>
              <a:off x="10077450" y="1910099"/>
              <a:ext cx="0" cy="2140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2841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6"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A3A17-E1C6-2F87-02C4-D359A74DB852}"/>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TextBox 2">
            <a:extLst>
              <a:ext uri="{FF2B5EF4-FFF2-40B4-BE49-F238E27FC236}">
                <a16:creationId xmlns:a16="http://schemas.microsoft.com/office/drawing/2014/main" id="{884FFC1F-1E43-725A-2805-1325AFE710A0}"/>
              </a:ext>
            </a:extLst>
          </p:cNvPr>
          <p:cNvSpPr txBox="1"/>
          <p:nvPr/>
        </p:nvSpPr>
        <p:spPr>
          <a:xfrm>
            <a:off x="409681" y="872482"/>
            <a:ext cx="10741539"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9. Thermosetting polymers do not melt when they are heated, so when the saucepan heats up the handle would not melt.</a:t>
            </a:r>
            <a:endParaRPr lang="en-US" sz="2400" b="1" baseline="-25000" dirty="0">
              <a:solidFill>
                <a:schemeClr val="accent1"/>
              </a:solidFill>
              <a:latin typeface="Century Gothic" panose="020B0502020202020204" pitchFamily="34" charset="0"/>
            </a:endParaRPr>
          </a:p>
        </p:txBody>
      </p:sp>
      <p:sp>
        <p:nvSpPr>
          <p:cNvPr id="4" name="TextBox 3">
            <a:extLst>
              <a:ext uri="{FF2B5EF4-FFF2-40B4-BE49-F238E27FC236}">
                <a16:creationId xmlns:a16="http://schemas.microsoft.com/office/drawing/2014/main" id="{7DE8B1EF-6C5B-6589-AC7D-6C8D4D1A796F}"/>
              </a:ext>
            </a:extLst>
          </p:cNvPr>
          <p:cNvSpPr txBox="1"/>
          <p:nvPr/>
        </p:nvSpPr>
        <p:spPr>
          <a:xfrm>
            <a:off x="405964" y="1983887"/>
            <a:ext cx="10741539"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10. Thermosoftening polymers melt when they are heated, so if hot food was placed in them, they would melt.</a:t>
            </a:r>
            <a:endParaRPr lang="en-US" sz="2400" b="1" baseline="-25000" dirty="0">
              <a:solidFill>
                <a:schemeClr val="accent1"/>
              </a:solidFill>
              <a:latin typeface="Century Gothic" panose="020B0502020202020204" pitchFamily="34" charset="0"/>
            </a:endParaRPr>
          </a:p>
        </p:txBody>
      </p:sp>
      <p:sp>
        <p:nvSpPr>
          <p:cNvPr id="5" name="TextBox 4">
            <a:extLst>
              <a:ext uri="{FF2B5EF4-FFF2-40B4-BE49-F238E27FC236}">
                <a16:creationId xmlns:a16="http://schemas.microsoft.com/office/drawing/2014/main" id="{E53F3DF2-CCB5-6EA7-E75E-0E8926940836}"/>
              </a:ext>
            </a:extLst>
          </p:cNvPr>
          <p:cNvSpPr txBox="1"/>
          <p:nvPr/>
        </p:nvSpPr>
        <p:spPr>
          <a:xfrm>
            <a:off x="450568" y="3143614"/>
            <a:ext cx="10741539" cy="1200329"/>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11. A is thermosoftening, B is thermosetting</a:t>
            </a:r>
          </a:p>
          <a:p>
            <a:r>
              <a:rPr lang="en-US" sz="2400" b="1" dirty="0">
                <a:solidFill>
                  <a:schemeClr val="accent1"/>
                </a:solidFill>
                <a:latin typeface="Century Gothic" panose="020B0502020202020204" pitchFamily="34" charset="0"/>
              </a:rPr>
              <a:t>B contains crosslinks, which are covalent bonds between the polymer chains</a:t>
            </a:r>
          </a:p>
        </p:txBody>
      </p:sp>
    </p:spTree>
    <p:extLst>
      <p:ext uri="{BB962C8B-B14F-4D97-AF65-F5344CB8AC3E}">
        <p14:creationId xmlns:p14="http://schemas.microsoft.com/office/powerpoint/2010/main" val="3744347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C4657-C5C0-1A6D-605F-55C93D49E5AA}"/>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TextBox 2">
            <a:extLst>
              <a:ext uri="{FF2B5EF4-FFF2-40B4-BE49-F238E27FC236}">
                <a16:creationId xmlns:a16="http://schemas.microsoft.com/office/drawing/2014/main" id="{EECE5772-9D31-61CA-F822-1F4733318542}"/>
              </a:ext>
            </a:extLst>
          </p:cNvPr>
          <p:cNvSpPr txBox="1"/>
          <p:nvPr/>
        </p:nvSpPr>
        <p:spPr>
          <a:xfrm>
            <a:off x="409681" y="872482"/>
            <a:ext cx="10741539" cy="1200329"/>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12a. In carbon dioxide, there is one carbon atom that makes two covalent bonds (a double bond) with each oxygen atom, sharing electrons so that all atoms have a full outer shell.</a:t>
            </a:r>
            <a:endParaRPr lang="en-US" sz="2400" b="1" baseline="-25000" dirty="0">
              <a:solidFill>
                <a:schemeClr val="accent1"/>
              </a:solidFill>
              <a:latin typeface="Century Gothic" panose="020B0502020202020204" pitchFamily="34" charset="0"/>
            </a:endParaRPr>
          </a:p>
        </p:txBody>
      </p:sp>
      <p:sp>
        <p:nvSpPr>
          <p:cNvPr id="4" name="TextBox 3">
            <a:extLst>
              <a:ext uri="{FF2B5EF4-FFF2-40B4-BE49-F238E27FC236}">
                <a16:creationId xmlns:a16="http://schemas.microsoft.com/office/drawing/2014/main" id="{540C5921-3EBA-9C12-F9E7-D7D7C2AAC7A8}"/>
              </a:ext>
            </a:extLst>
          </p:cNvPr>
          <p:cNvSpPr txBox="1"/>
          <p:nvPr/>
        </p:nvSpPr>
        <p:spPr>
          <a:xfrm>
            <a:off x="409681" y="2389048"/>
            <a:ext cx="10741539"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12b. In diamond, each carbon atom is covalently bonded to four other carbon atoms in a giant covalent network.</a:t>
            </a:r>
            <a:endParaRPr lang="en-US" sz="2400" b="1" baseline="-25000" dirty="0">
              <a:solidFill>
                <a:schemeClr val="accent1"/>
              </a:solidFill>
              <a:latin typeface="Century Gothic" panose="020B0502020202020204" pitchFamily="34" charset="0"/>
            </a:endParaRPr>
          </a:p>
        </p:txBody>
      </p:sp>
      <p:sp>
        <p:nvSpPr>
          <p:cNvPr id="5" name="TextBox 4">
            <a:extLst>
              <a:ext uri="{FF2B5EF4-FFF2-40B4-BE49-F238E27FC236}">
                <a16:creationId xmlns:a16="http://schemas.microsoft.com/office/drawing/2014/main" id="{EE370B5B-C8AB-643B-D96C-FF959E33ED5F}"/>
              </a:ext>
            </a:extLst>
          </p:cNvPr>
          <p:cNvSpPr txBox="1"/>
          <p:nvPr/>
        </p:nvSpPr>
        <p:spPr>
          <a:xfrm>
            <a:off x="431984" y="3437263"/>
            <a:ext cx="10741539" cy="2308324"/>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12c. There are weak intermolecular forces between molecules of carbon dioxide, which can be easily overcome, so it has a low melting and boiling point. </a:t>
            </a:r>
          </a:p>
          <a:p>
            <a:r>
              <a:rPr lang="en-US" sz="2400" b="1" dirty="0">
                <a:solidFill>
                  <a:schemeClr val="accent1"/>
                </a:solidFill>
                <a:latin typeface="Century Gothic" panose="020B0502020202020204" pitchFamily="34" charset="0"/>
              </a:rPr>
              <a:t>A great deal of energy would be needed to overcome the many strong covalent bonds in diamond, so it has a very high melting and boiling point. </a:t>
            </a:r>
          </a:p>
        </p:txBody>
      </p:sp>
    </p:spTree>
    <p:extLst>
      <p:ext uri="{BB962C8B-B14F-4D97-AF65-F5344CB8AC3E}">
        <p14:creationId xmlns:p14="http://schemas.microsoft.com/office/powerpoint/2010/main" val="2604876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B87D6399-9BDF-92DE-4E7A-967AE23966E2}"/>
              </a:ext>
            </a:extLst>
          </p:cNvPr>
          <p:cNvSpPr txBox="1"/>
          <p:nvPr/>
        </p:nvSpPr>
        <p:spPr>
          <a:xfrm>
            <a:off x="404533" y="708211"/>
            <a:ext cx="8823285" cy="1938992"/>
          </a:xfrm>
          <a:prstGeom prst="rect">
            <a:avLst/>
          </a:prstGeom>
          <a:noFill/>
        </p:spPr>
        <p:txBody>
          <a:bodyPr wrap="square" rtlCol="0">
            <a:spAutoFit/>
          </a:bodyPr>
          <a:lstStyle/>
          <a:p>
            <a:pPr marL="457200" indent="-457200">
              <a:buAutoNum type="arabicPeriod"/>
            </a:pPr>
            <a:r>
              <a:rPr lang="en-GB" sz="2400" dirty="0">
                <a:latin typeface="Century Gothic" panose="020B0502020202020204" pitchFamily="34" charset="0"/>
              </a:rPr>
              <a:t>How many carbon atoms will the polymer represented by this diagram have?</a:t>
            </a:r>
          </a:p>
          <a:p>
            <a:pPr marL="914400" lvl="1" indent="-457200">
              <a:buFont typeface="Wingdings" pitchFamily="2" charset="2"/>
              <a:buChar char="q"/>
            </a:pPr>
            <a:r>
              <a:rPr lang="en-GB" sz="2400" dirty="0">
                <a:latin typeface="Century Gothic" panose="020B0502020202020204" pitchFamily="34" charset="0"/>
              </a:rPr>
              <a:t>A. 20</a:t>
            </a:r>
          </a:p>
          <a:p>
            <a:pPr marL="914400" lvl="1" indent="-457200">
              <a:buFont typeface="Wingdings" pitchFamily="2" charset="2"/>
              <a:buChar char="q"/>
            </a:pPr>
            <a:r>
              <a:rPr lang="en-GB" sz="2400" dirty="0">
                <a:latin typeface="Century Gothic" panose="020B0502020202020204" pitchFamily="34" charset="0"/>
              </a:rPr>
              <a:t>B. 40</a:t>
            </a:r>
          </a:p>
          <a:p>
            <a:pPr marL="914400" lvl="1" indent="-457200">
              <a:buFont typeface="Wingdings" pitchFamily="2" charset="2"/>
              <a:buChar char="q"/>
            </a:pPr>
            <a:r>
              <a:rPr lang="en-GB" sz="2400" dirty="0">
                <a:latin typeface="Century Gothic" panose="020B0502020202020204" pitchFamily="34" charset="0"/>
              </a:rPr>
              <a:t>C. 80</a:t>
            </a:r>
          </a:p>
        </p:txBody>
      </p:sp>
      <p:sp>
        <p:nvSpPr>
          <p:cNvPr id="2" name="Title 1">
            <a:extLst>
              <a:ext uri="{FF2B5EF4-FFF2-40B4-BE49-F238E27FC236}">
                <a16:creationId xmlns:a16="http://schemas.microsoft.com/office/drawing/2014/main" id="{20312B80-6F91-F846-B16D-491D27C6968A}"/>
              </a:ext>
            </a:extLst>
          </p:cNvPr>
          <p:cNvSpPr>
            <a:spLocks noGrp="1"/>
          </p:cNvSpPr>
          <p:nvPr>
            <p:ph type="title"/>
          </p:nvPr>
        </p:nvSpPr>
        <p:spPr>
          <a:xfrm>
            <a:off x="540000" y="0"/>
            <a:ext cx="10620000" cy="720000"/>
          </a:xfrm>
        </p:spPr>
        <p:txBody>
          <a:bodyPr/>
          <a:lstStyle/>
          <a:p>
            <a:r>
              <a:rPr lang="en-US" dirty="0">
                <a:latin typeface="Century Gothic" panose="020B0502020202020204" pitchFamily="34" charset="0"/>
              </a:rPr>
              <a:t>Answer the questions below.</a:t>
            </a:r>
          </a:p>
        </p:txBody>
      </p:sp>
      <p:sp>
        <p:nvSpPr>
          <p:cNvPr id="4" name="TextBox 3">
            <a:extLst>
              <a:ext uri="{FF2B5EF4-FFF2-40B4-BE49-F238E27FC236}">
                <a16:creationId xmlns:a16="http://schemas.microsoft.com/office/drawing/2014/main" id="{49D9FD6F-2370-714D-B4BC-9DA02B16D063}"/>
              </a:ext>
            </a:extLst>
          </p:cNvPr>
          <p:cNvSpPr txBox="1"/>
          <p:nvPr/>
        </p:nvSpPr>
        <p:spPr>
          <a:xfrm>
            <a:off x="315261" y="2804684"/>
            <a:ext cx="11622740" cy="1569660"/>
          </a:xfrm>
          <a:prstGeom prst="rect">
            <a:avLst/>
          </a:prstGeom>
          <a:noFill/>
        </p:spPr>
        <p:txBody>
          <a:bodyPr wrap="square" rtlCol="0">
            <a:spAutoFit/>
          </a:bodyPr>
          <a:lstStyle/>
          <a:p>
            <a:pPr marL="457200" indent="-457200">
              <a:buFont typeface="+mj-lt"/>
              <a:buAutoNum type="arabicPeriod" startAt="2"/>
            </a:pPr>
            <a:r>
              <a:rPr lang="en-GB" sz="2400" dirty="0">
                <a:latin typeface="Century Gothic" panose="020B0502020202020204" pitchFamily="34" charset="0"/>
              </a:rPr>
              <a:t>What is between polymer molecules?</a:t>
            </a:r>
          </a:p>
          <a:p>
            <a:pPr marL="914400" lvl="1" indent="-457200">
              <a:buFont typeface="Wingdings" pitchFamily="2" charset="2"/>
              <a:buChar char="q"/>
            </a:pPr>
            <a:r>
              <a:rPr lang="en-GB" sz="2400" dirty="0">
                <a:latin typeface="Century Gothic" panose="020B0502020202020204" pitchFamily="34" charset="0"/>
              </a:rPr>
              <a:t>A. Covalent bonds</a:t>
            </a:r>
            <a:endParaRPr lang="en-GB" sz="2400" baseline="-25000"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B. Intermolecular forces</a:t>
            </a:r>
            <a:endParaRPr lang="en-GB" sz="2400" baseline="-25000"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C. Electrostatic attraction</a:t>
            </a:r>
            <a:endParaRPr lang="en-GB" sz="2400" baseline="-25000" dirty="0">
              <a:latin typeface="Century Gothic" panose="020B0502020202020204" pitchFamily="34" charset="0"/>
            </a:endParaRPr>
          </a:p>
        </p:txBody>
      </p:sp>
      <p:sp>
        <p:nvSpPr>
          <p:cNvPr id="5" name="TextBox 4">
            <a:extLst>
              <a:ext uri="{FF2B5EF4-FFF2-40B4-BE49-F238E27FC236}">
                <a16:creationId xmlns:a16="http://schemas.microsoft.com/office/drawing/2014/main" id="{FA56AB9A-831D-8048-BB27-E49EAE012180}"/>
              </a:ext>
            </a:extLst>
          </p:cNvPr>
          <p:cNvSpPr txBox="1"/>
          <p:nvPr/>
        </p:nvSpPr>
        <p:spPr>
          <a:xfrm>
            <a:off x="368381" y="4606788"/>
            <a:ext cx="11183973" cy="2308324"/>
          </a:xfrm>
          <a:prstGeom prst="rect">
            <a:avLst/>
          </a:prstGeom>
          <a:noFill/>
        </p:spPr>
        <p:txBody>
          <a:bodyPr wrap="square" rtlCol="0">
            <a:spAutoFit/>
          </a:bodyPr>
          <a:lstStyle/>
          <a:p>
            <a:pPr marL="457200" indent="-457200">
              <a:buFont typeface="+mj-lt"/>
              <a:buAutoNum type="arabicPeriod" startAt="3"/>
            </a:pPr>
            <a:r>
              <a:rPr lang="en-GB" sz="2400" dirty="0">
                <a:latin typeface="Century Gothic" panose="020B0502020202020204" pitchFamily="34" charset="0"/>
              </a:rPr>
              <a:t>What is the difference between thermosetting and thermosoftening polymers?</a:t>
            </a:r>
          </a:p>
          <a:p>
            <a:pPr marL="914400" lvl="1" indent="-457200">
              <a:buFont typeface="Wingdings" pitchFamily="2" charset="2"/>
              <a:buChar char="q"/>
            </a:pPr>
            <a:r>
              <a:rPr lang="en-GB" sz="2400" dirty="0">
                <a:latin typeface="Century Gothic" panose="020B0502020202020204" pitchFamily="34" charset="0"/>
              </a:rPr>
              <a:t>A. Thermosoftening polymers melt when heated</a:t>
            </a:r>
          </a:p>
          <a:p>
            <a:pPr marL="914400" lvl="1" indent="-457200">
              <a:buFont typeface="Wingdings" pitchFamily="2" charset="2"/>
              <a:buChar char="q"/>
            </a:pPr>
            <a:r>
              <a:rPr lang="en-GB" sz="2400" dirty="0">
                <a:latin typeface="Century Gothic" panose="020B0502020202020204" pitchFamily="34" charset="0"/>
              </a:rPr>
              <a:t>B. Thermosetting polymers melt when heated </a:t>
            </a:r>
          </a:p>
          <a:p>
            <a:pPr marL="914400" lvl="1" indent="-457200">
              <a:buFont typeface="Wingdings" pitchFamily="2" charset="2"/>
              <a:buChar char="q"/>
            </a:pPr>
            <a:r>
              <a:rPr lang="en-GB" sz="2400" dirty="0">
                <a:latin typeface="Century Gothic" panose="020B0502020202020204" pitchFamily="34" charset="0"/>
              </a:rPr>
              <a:t>C. Thermosoftening polymers contain crosslinks</a:t>
            </a:r>
          </a:p>
          <a:p>
            <a:pPr marL="914400" lvl="1" indent="-457200">
              <a:buFont typeface="Wingdings" pitchFamily="2" charset="2"/>
              <a:buChar char="q"/>
            </a:pPr>
            <a:endParaRPr lang="en-GB" sz="2400" dirty="0">
              <a:latin typeface="Century Gothic" panose="020B0502020202020204" pitchFamily="34" charset="0"/>
            </a:endParaRPr>
          </a:p>
        </p:txBody>
      </p:sp>
      <p:sp>
        <p:nvSpPr>
          <p:cNvPr id="6" name="TextBox 5">
            <a:extLst>
              <a:ext uri="{FF2B5EF4-FFF2-40B4-BE49-F238E27FC236}">
                <a16:creationId xmlns:a16="http://schemas.microsoft.com/office/drawing/2014/main" id="{414A8B36-6BDF-BE4B-8892-9B947E7C3878}"/>
              </a:ext>
            </a:extLst>
          </p:cNvPr>
          <p:cNvSpPr txBox="1"/>
          <p:nvPr/>
        </p:nvSpPr>
        <p:spPr>
          <a:xfrm>
            <a:off x="845636" y="1612794"/>
            <a:ext cx="475167" cy="646331"/>
          </a:xfrm>
          <a:prstGeom prst="rect">
            <a:avLst/>
          </a:prstGeom>
          <a:noFill/>
        </p:spPr>
        <p:txBody>
          <a:bodyPr wrap="square" rtlCol="0">
            <a:spAutoFit/>
          </a:bodyPr>
          <a:lstStyle/>
          <a:p>
            <a:r>
              <a:rPr lang="en-GB" sz="3600" b="1" dirty="0">
                <a:solidFill>
                  <a:srgbClr val="0070C0"/>
                </a:solidFill>
              </a:rPr>
              <a:t>✓</a:t>
            </a:r>
          </a:p>
        </p:txBody>
      </p:sp>
      <p:sp>
        <p:nvSpPr>
          <p:cNvPr id="7" name="TextBox 6">
            <a:extLst>
              <a:ext uri="{FF2B5EF4-FFF2-40B4-BE49-F238E27FC236}">
                <a16:creationId xmlns:a16="http://schemas.microsoft.com/office/drawing/2014/main" id="{35D929A0-231D-1240-9D4E-D34941075FB6}"/>
              </a:ext>
            </a:extLst>
          </p:cNvPr>
          <p:cNvSpPr txBox="1"/>
          <p:nvPr/>
        </p:nvSpPr>
        <p:spPr>
          <a:xfrm>
            <a:off x="763555" y="3357565"/>
            <a:ext cx="530915" cy="646331"/>
          </a:xfrm>
          <a:prstGeom prst="rect">
            <a:avLst/>
          </a:prstGeom>
          <a:noFill/>
        </p:spPr>
        <p:txBody>
          <a:bodyPr wrap="none" rtlCol="0">
            <a:spAutoFit/>
          </a:bodyPr>
          <a:lstStyle/>
          <a:p>
            <a:r>
              <a:rPr lang="en-GB" sz="3600" b="1" dirty="0">
                <a:solidFill>
                  <a:srgbClr val="0070C0"/>
                </a:solidFill>
              </a:rPr>
              <a:t>✓</a:t>
            </a:r>
          </a:p>
        </p:txBody>
      </p:sp>
      <p:sp>
        <p:nvSpPr>
          <p:cNvPr id="8" name="TextBox 7">
            <a:extLst>
              <a:ext uri="{FF2B5EF4-FFF2-40B4-BE49-F238E27FC236}">
                <a16:creationId xmlns:a16="http://schemas.microsoft.com/office/drawing/2014/main" id="{2D665B36-599A-0A4B-82CC-E13599829A11}"/>
              </a:ext>
            </a:extLst>
          </p:cNvPr>
          <p:cNvSpPr txBox="1"/>
          <p:nvPr/>
        </p:nvSpPr>
        <p:spPr>
          <a:xfrm>
            <a:off x="828166" y="5156174"/>
            <a:ext cx="530915" cy="646331"/>
          </a:xfrm>
          <a:prstGeom prst="rect">
            <a:avLst/>
          </a:prstGeom>
          <a:noFill/>
        </p:spPr>
        <p:txBody>
          <a:bodyPr wrap="none" rtlCol="0">
            <a:spAutoFit/>
          </a:bodyPr>
          <a:lstStyle/>
          <a:p>
            <a:r>
              <a:rPr lang="en-GB" sz="3600" b="1" dirty="0">
                <a:solidFill>
                  <a:srgbClr val="0070C0"/>
                </a:solidFill>
              </a:rPr>
              <a:t>✓</a:t>
            </a:r>
          </a:p>
        </p:txBody>
      </p:sp>
      <p:grpSp>
        <p:nvGrpSpPr>
          <p:cNvPr id="13" name="Group 12">
            <a:extLst>
              <a:ext uri="{FF2B5EF4-FFF2-40B4-BE49-F238E27FC236}">
                <a16:creationId xmlns:a16="http://schemas.microsoft.com/office/drawing/2014/main" id="{DC0CBB15-41F7-3FBB-E04E-C876200ECB19}"/>
              </a:ext>
            </a:extLst>
          </p:cNvPr>
          <p:cNvGrpSpPr/>
          <p:nvPr/>
        </p:nvGrpSpPr>
        <p:grpSpPr>
          <a:xfrm>
            <a:off x="9746048" y="961463"/>
            <a:ext cx="1477009" cy="1487805"/>
            <a:chOff x="9296400" y="1587538"/>
            <a:chExt cx="1477009" cy="1487805"/>
          </a:xfrm>
        </p:grpSpPr>
        <p:grpSp>
          <p:nvGrpSpPr>
            <p:cNvPr id="14" name="Group 13">
              <a:extLst>
                <a:ext uri="{FF2B5EF4-FFF2-40B4-BE49-F238E27FC236}">
                  <a16:creationId xmlns:a16="http://schemas.microsoft.com/office/drawing/2014/main" id="{3161745D-7F93-81EA-A0AC-651B07BECA5B}"/>
                </a:ext>
              </a:extLst>
            </p:cNvPr>
            <p:cNvGrpSpPr/>
            <p:nvPr/>
          </p:nvGrpSpPr>
          <p:grpSpPr>
            <a:xfrm>
              <a:off x="9363285" y="1587538"/>
              <a:ext cx="1410124" cy="1487805"/>
              <a:chOff x="362895" y="0"/>
              <a:chExt cx="1410511" cy="1487873"/>
            </a:xfrm>
          </p:grpSpPr>
          <p:sp>
            <p:nvSpPr>
              <p:cNvPr id="23" name="Text Box 101">
                <a:extLst>
                  <a:ext uri="{FF2B5EF4-FFF2-40B4-BE49-F238E27FC236}">
                    <a16:creationId xmlns:a16="http://schemas.microsoft.com/office/drawing/2014/main" id="{B5F4D37E-D7A1-6CCA-A4B9-0F4FCC66E21C}"/>
                  </a:ext>
                </a:extLst>
              </p:cNvPr>
              <p:cNvSpPr txBox="1"/>
              <p:nvPr/>
            </p:nvSpPr>
            <p:spPr>
              <a:xfrm>
                <a:off x="408561" y="505838"/>
                <a:ext cx="933856" cy="41828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200" b="1" dirty="0">
                    <a:effectLst/>
                    <a:latin typeface="Century Gothic" panose="020B0502020202020204" pitchFamily="34" charset="0"/>
                    <a:ea typeface="Times New Roman" panose="02020603050405020304" pitchFamily="18" charset="0"/>
                  </a:rPr>
                  <a:t>C   C</a:t>
                </a:r>
                <a:endParaRPr lang="en-GB" sz="1200" b="1" dirty="0">
                  <a:effectLst/>
                  <a:latin typeface="Times New Roman" panose="02020603050405020304" pitchFamily="18" charset="0"/>
                  <a:ea typeface="Times New Roman" panose="02020603050405020304" pitchFamily="18" charset="0"/>
                </a:endParaRPr>
              </a:p>
            </p:txBody>
          </p:sp>
          <p:sp>
            <p:nvSpPr>
              <p:cNvPr id="24" name="Text Box 102">
                <a:extLst>
                  <a:ext uri="{FF2B5EF4-FFF2-40B4-BE49-F238E27FC236}">
                    <a16:creationId xmlns:a16="http://schemas.microsoft.com/office/drawing/2014/main" id="{A02BA1C0-BCA3-118B-D188-2D6665DB3FCF}"/>
                  </a:ext>
                </a:extLst>
              </p:cNvPr>
              <p:cNvSpPr txBox="1"/>
              <p:nvPr/>
            </p:nvSpPr>
            <p:spPr>
              <a:xfrm>
                <a:off x="476655" y="1001949"/>
                <a:ext cx="933450" cy="41783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200" b="1" dirty="0">
                    <a:effectLst/>
                    <a:latin typeface="Century Gothic" panose="020B0502020202020204" pitchFamily="34" charset="0"/>
                    <a:ea typeface="Times New Roman" panose="02020603050405020304" pitchFamily="18" charset="0"/>
                  </a:rPr>
                  <a:t>H   H</a:t>
                </a:r>
                <a:endParaRPr lang="en-GB" sz="1200" b="1" dirty="0">
                  <a:effectLst/>
                  <a:latin typeface="Times New Roman" panose="02020603050405020304" pitchFamily="18" charset="0"/>
                  <a:ea typeface="Times New Roman" panose="02020603050405020304" pitchFamily="18" charset="0"/>
                </a:endParaRPr>
              </a:p>
            </p:txBody>
          </p:sp>
          <p:sp>
            <p:nvSpPr>
              <p:cNvPr id="25" name="Text Box 103">
                <a:extLst>
                  <a:ext uri="{FF2B5EF4-FFF2-40B4-BE49-F238E27FC236}">
                    <a16:creationId xmlns:a16="http://schemas.microsoft.com/office/drawing/2014/main" id="{E75D76D9-7156-8E06-8C56-D3963AE59278}"/>
                  </a:ext>
                </a:extLst>
              </p:cNvPr>
              <p:cNvSpPr txBox="1"/>
              <p:nvPr/>
            </p:nvSpPr>
            <p:spPr>
              <a:xfrm>
                <a:off x="466927" y="0"/>
                <a:ext cx="933450" cy="41783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200" b="1" dirty="0">
                    <a:effectLst/>
                    <a:latin typeface="Century Gothic" panose="020B0502020202020204" pitchFamily="34" charset="0"/>
                    <a:ea typeface="Times New Roman" panose="02020603050405020304" pitchFamily="18" charset="0"/>
                  </a:rPr>
                  <a:t>H   H</a:t>
                </a:r>
                <a:endParaRPr lang="en-GB" sz="1200" b="1" dirty="0">
                  <a:effectLst/>
                  <a:latin typeface="Times New Roman" panose="02020603050405020304" pitchFamily="18" charset="0"/>
                  <a:ea typeface="Times New Roman" panose="02020603050405020304" pitchFamily="18" charset="0"/>
                </a:endParaRPr>
              </a:p>
            </p:txBody>
          </p:sp>
          <p:sp>
            <p:nvSpPr>
              <p:cNvPr id="26" name="Left Bracket 25">
                <a:extLst>
                  <a:ext uri="{FF2B5EF4-FFF2-40B4-BE49-F238E27FC236}">
                    <a16:creationId xmlns:a16="http://schemas.microsoft.com/office/drawing/2014/main" id="{E26095F5-401E-6DDD-060B-FAD7D4607EC1}"/>
                  </a:ext>
                </a:extLst>
              </p:cNvPr>
              <p:cNvSpPr/>
              <p:nvPr/>
            </p:nvSpPr>
            <p:spPr>
              <a:xfrm>
                <a:off x="362895" y="158615"/>
                <a:ext cx="107004" cy="1177047"/>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b="1"/>
              </a:p>
            </p:txBody>
          </p:sp>
          <p:sp>
            <p:nvSpPr>
              <p:cNvPr id="27" name="Text Box 107">
                <a:extLst>
                  <a:ext uri="{FF2B5EF4-FFF2-40B4-BE49-F238E27FC236}">
                    <a16:creationId xmlns:a16="http://schemas.microsoft.com/office/drawing/2014/main" id="{0D9C2534-BE1F-B494-D5DE-D379E0B8C39B}"/>
                  </a:ext>
                </a:extLst>
              </p:cNvPr>
              <p:cNvSpPr txBox="1"/>
              <p:nvPr/>
            </p:nvSpPr>
            <p:spPr>
              <a:xfrm>
                <a:off x="1313234" y="1070043"/>
                <a:ext cx="460172" cy="41783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1600" b="1" i="1" dirty="0">
                    <a:effectLst/>
                    <a:latin typeface="Century Gothic" panose="020B0502020202020204" pitchFamily="34" charset="0"/>
                    <a:ea typeface="Times New Roman" panose="02020603050405020304" pitchFamily="18" charset="0"/>
                  </a:rPr>
                  <a:t>20</a:t>
                </a:r>
                <a:endParaRPr lang="en-GB" sz="1200" b="1" dirty="0">
                  <a:effectLst/>
                  <a:latin typeface="Times New Roman" panose="02020603050405020304" pitchFamily="18" charset="0"/>
                  <a:ea typeface="Times New Roman" panose="02020603050405020304" pitchFamily="18" charset="0"/>
                </a:endParaRPr>
              </a:p>
            </p:txBody>
          </p:sp>
        </p:grpSp>
        <p:sp>
          <p:nvSpPr>
            <p:cNvPr id="15" name="Left Bracket 14">
              <a:extLst>
                <a:ext uri="{FF2B5EF4-FFF2-40B4-BE49-F238E27FC236}">
                  <a16:creationId xmlns:a16="http://schemas.microsoft.com/office/drawing/2014/main" id="{5E365F7B-D958-7351-C1C3-7DC394DD021E}"/>
                </a:ext>
              </a:extLst>
            </p:cNvPr>
            <p:cNvSpPr/>
            <p:nvPr/>
          </p:nvSpPr>
          <p:spPr>
            <a:xfrm rot="10800000">
              <a:off x="10203163" y="1770509"/>
              <a:ext cx="106975" cy="1176993"/>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b="1"/>
            </a:p>
          </p:txBody>
        </p:sp>
        <p:cxnSp>
          <p:nvCxnSpPr>
            <p:cNvPr id="16" name="Straight Connector 15">
              <a:extLst>
                <a:ext uri="{FF2B5EF4-FFF2-40B4-BE49-F238E27FC236}">
                  <a16:creationId xmlns:a16="http://schemas.microsoft.com/office/drawing/2014/main" id="{36D2F665-8407-B2B9-8AD3-23B4B11FFF56}"/>
                </a:ext>
              </a:extLst>
            </p:cNvPr>
            <p:cNvCxnSpPr>
              <a:cxnSpLocks/>
            </p:cNvCxnSpPr>
            <p:nvPr/>
          </p:nvCxnSpPr>
          <p:spPr>
            <a:xfrm>
              <a:off x="9772650" y="2291099"/>
              <a:ext cx="152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B620CB5-89C8-9E4C-1918-38CE9778E646}"/>
                </a:ext>
              </a:extLst>
            </p:cNvPr>
            <p:cNvCxnSpPr>
              <a:cxnSpLocks/>
            </p:cNvCxnSpPr>
            <p:nvPr/>
          </p:nvCxnSpPr>
          <p:spPr>
            <a:xfrm>
              <a:off x="10210800" y="2291099"/>
              <a:ext cx="152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EA1E390-B2BC-DB5C-90C1-B52D7CDEED74}"/>
                </a:ext>
              </a:extLst>
            </p:cNvPr>
            <p:cNvCxnSpPr>
              <a:cxnSpLocks/>
            </p:cNvCxnSpPr>
            <p:nvPr/>
          </p:nvCxnSpPr>
          <p:spPr>
            <a:xfrm>
              <a:off x="9296400" y="2291099"/>
              <a:ext cx="152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2C46169-99D5-4947-B8BB-37D47532ECD0}"/>
                </a:ext>
              </a:extLst>
            </p:cNvPr>
            <p:cNvCxnSpPr>
              <a:cxnSpLocks/>
            </p:cNvCxnSpPr>
            <p:nvPr/>
          </p:nvCxnSpPr>
          <p:spPr>
            <a:xfrm>
              <a:off x="10096500" y="2405399"/>
              <a:ext cx="0" cy="2140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A146D7F-C71F-E756-2BE8-F436A57D6887}"/>
                </a:ext>
              </a:extLst>
            </p:cNvPr>
            <p:cNvCxnSpPr>
              <a:cxnSpLocks/>
            </p:cNvCxnSpPr>
            <p:nvPr/>
          </p:nvCxnSpPr>
          <p:spPr>
            <a:xfrm>
              <a:off x="9658350" y="2443499"/>
              <a:ext cx="0" cy="2140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133CBA5-4ED4-BEF5-20CF-D52D4DA7BA4F}"/>
                </a:ext>
              </a:extLst>
            </p:cNvPr>
            <p:cNvCxnSpPr>
              <a:cxnSpLocks/>
            </p:cNvCxnSpPr>
            <p:nvPr/>
          </p:nvCxnSpPr>
          <p:spPr>
            <a:xfrm>
              <a:off x="9658350" y="1929149"/>
              <a:ext cx="0" cy="2140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7AE49E6-4DCB-EA6F-916E-C9B1F1B7935E}"/>
                </a:ext>
              </a:extLst>
            </p:cNvPr>
            <p:cNvCxnSpPr>
              <a:cxnSpLocks/>
            </p:cNvCxnSpPr>
            <p:nvPr/>
          </p:nvCxnSpPr>
          <p:spPr>
            <a:xfrm>
              <a:off x="10077450" y="1910099"/>
              <a:ext cx="0" cy="2140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2434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dirty="0">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2422077310"/>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C5.1.12</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dirty="0">
                          <a:latin typeface="Century Gothic" panose="020B0502020202020204" pitchFamily="34" charset="0"/>
                        </a:rPr>
                        <a:t>What was good about this lesson?</a:t>
                      </a:r>
                    </a:p>
                  </a:txBody>
                  <a:tcPr/>
                </a:tc>
                <a:tc>
                  <a:txBody>
                    <a:bodyPr/>
                    <a:lstStyle/>
                    <a:p>
                      <a:r>
                        <a:rPr lang="en-US" dirty="0">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dirty="0">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dirty="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dirty="0">
                <a:latin typeface="Century Gothic" panose="020B0502020202020204" pitchFamily="34" charset="0"/>
              </a:rPr>
              <a:t>or by emailing </a:t>
            </a:r>
            <a:r>
              <a:rPr lang="en-US" sz="2400" dirty="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dirty="0">
              <a:solidFill>
                <a:schemeClr val="accent1"/>
              </a:solidFill>
              <a:latin typeface="Century Gothic" panose="020B0502020202020204" pitchFamily="34" charset="0"/>
            </a:endParaRPr>
          </a:p>
          <a:p>
            <a:r>
              <a:rPr lang="en-US" sz="2400" dirty="0">
                <a:latin typeface="Century Gothic" panose="020B0502020202020204" pitchFamily="34" charset="0"/>
              </a:rPr>
              <a:t>Thank you!</a:t>
            </a:r>
          </a:p>
        </p:txBody>
      </p:sp>
    </p:spTree>
    <p:extLst>
      <p:ext uri="{BB962C8B-B14F-4D97-AF65-F5344CB8AC3E}">
        <p14:creationId xmlns:p14="http://schemas.microsoft.com/office/powerpoint/2010/main" val="338003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75476" y="317643"/>
            <a:ext cx="11670749" cy="32623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sng" dirty="0">
                <a:solidFill>
                  <a:schemeClr val="dk1"/>
                </a:solidFill>
                <a:latin typeface="Century Gothic"/>
                <a:ea typeface="Century Gothic"/>
                <a:cs typeface="Century Gothic"/>
                <a:sym typeface="Century Gothic"/>
              </a:rPr>
              <a:t>Polymers</a:t>
            </a:r>
            <a:endParaRPr lang="en-GB" sz="2400" b="1" i="0" u="sng"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Do Now: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Define a hydrocarbon.</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Name the type of bonding found in hydrocarbons.</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the general formula of the alkanes. </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Describe how fractional distillation is used to separate crude oil.</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Explain the difference between reusing and recycling.</a:t>
            </a:r>
          </a:p>
        </p:txBody>
      </p:sp>
      <p:pic>
        <p:nvPicPr>
          <p:cNvPr id="2" name="Picture 1" descr="Icon&#10;&#10;Description automatically generated">
            <a:extLst>
              <a:ext uri="{FF2B5EF4-FFF2-40B4-BE49-F238E27FC236}">
                <a16:creationId xmlns:a16="http://schemas.microsoft.com/office/drawing/2014/main" id="{9F730F70-0749-FF01-10E6-FE417796D5B5}"/>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680335" y="5513946"/>
            <a:ext cx="707013" cy="1175908"/>
          </a:xfrm>
          <a:prstGeom prst="rect">
            <a:avLst/>
          </a:prstGeom>
        </p:spPr>
      </p:pic>
      <p:sp>
        <p:nvSpPr>
          <p:cNvPr id="5" name="TextBox 4">
            <a:extLst>
              <a:ext uri="{FF2B5EF4-FFF2-40B4-BE49-F238E27FC236}">
                <a16:creationId xmlns:a16="http://schemas.microsoft.com/office/drawing/2014/main" id="{FFF15974-89A5-6401-2CE3-323AA5D1A266}"/>
              </a:ext>
            </a:extLst>
          </p:cNvPr>
          <p:cNvSpPr txBox="1"/>
          <p:nvPr/>
        </p:nvSpPr>
        <p:spPr>
          <a:xfrm>
            <a:off x="442290" y="4163921"/>
            <a:ext cx="9226643" cy="1938992"/>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Century Gothic"/>
                <a:ea typeface="Century Gothic"/>
                <a:cs typeface="Century Gothic"/>
                <a:sym typeface="Century Gothic"/>
              </a:rPr>
              <a:t>Drill:</a:t>
            </a:r>
          </a:p>
          <a:p>
            <a:pPr marL="457200" indent="-457200">
              <a:buClr>
                <a:schemeClr val="dk1"/>
              </a:buClr>
              <a:buSzPts val="2400"/>
              <a:buFontTx/>
              <a:buAutoNum type="arabicPeriod"/>
            </a:pPr>
            <a:r>
              <a:rPr lang="en-US" sz="2400" dirty="0">
                <a:solidFill>
                  <a:schemeClr val="dk1"/>
                </a:solidFill>
                <a:latin typeface="Century Gothic"/>
                <a:ea typeface="Century Gothic"/>
                <a:cs typeface="Century Gothic"/>
                <a:sym typeface="Century Gothic"/>
              </a:rPr>
              <a:t>Describe the structure of diamond.</a:t>
            </a:r>
          </a:p>
          <a:p>
            <a:pPr marL="457200" indent="-457200">
              <a:buClr>
                <a:schemeClr val="dk1"/>
              </a:buClr>
              <a:buSzPts val="2400"/>
              <a:buFontTx/>
              <a:buAutoNum type="arabicPeriod"/>
            </a:pPr>
            <a:r>
              <a:rPr lang="en-US" sz="2400" dirty="0">
                <a:solidFill>
                  <a:schemeClr val="dk1"/>
                </a:solidFill>
                <a:latin typeface="Century Gothic"/>
                <a:ea typeface="Century Gothic"/>
                <a:cs typeface="Century Gothic"/>
                <a:sym typeface="Century Gothic"/>
              </a:rPr>
              <a:t>Describe the structure of graphite. </a:t>
            </a:r>
          </a:p>
          <a:p>
            <a:pPr marL="457200" indent="-457200">
              <a:buClr>
                <a:schemeClr val="dk1"/>
              </a:buClr>
              <a:buSzPts val="2400"/>
              <a:buFontTx/>
              <a:buAutoNum type="arabicPeriod"/>
            </a:pPr>
            <a:r>
              <a:rPr lang="en-US" sz="2400" dirty="0">
                <a:solidFill>
                  <a:schemeClr val="dk1"/>
                </a:solidFill>
                <a:latin typeface="Century Gothic"/>
                <a:ea typeface="Century Gothic"/>
                <a:cs typeface="Century Gothic"/>
                <a:sym typeface="Century Gothic"/>
              </a:rPr>
              <a:t>Explain why graphite conducts electricity but diamond does not.</a:t>
            </a:r>
          </a:p>
        </p:txBody>
      </p:sp>
    </p:spTree>
    <p:extLst>
      <p:ext uri="{BB962C8B-B14F-4D97-AF65-F5344CB8AC3E}">
        <p14:creationId xmlns:p14="http://schemas.microsoft.com/office/powerpoint/2010/main" val="3330400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599" y="297765"/>
            <a:ext cx="8212668"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sng" dirty="0">
                <a:solidFill>
                  <a:schemeClr val="dk1"/>
                </a:solidFill>
                <a:latin typeface="Century Gothic"/>
                <a:ea typeface="Century Gothic"/>
                <a:cs typeface="Century Gothic"/>
                <a:sym typeface="Century Gothic"/>
              </a:rPr>
              <a:t>Polymers</a:t>
            </a:r>
            <a:endParaRPr lang="en-GB" sz="2400" b="1" i="0" u="sng"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p:txBody>
      </p:sp>
      <p:sp>
        <p:nvSpPr>
          <p:cNvPr id="4" name="TextBox 3">
            <a:extLst>
              <a:ext uri="{FF2B5EF4-FFF2-40B4-BE49-F238E27FC236}">
                <a16:creationId xmlns:a16="http://schemas.microsoft.com/office/drawing/2014/main" id="{B91102DD-A228-F327-C6D1-2906BA5F3FB3}"/>
              </a:ext>
            </a:extLst>
          </p:cNvPr>
          <p:cNvSpPr txBox="1"/>
          <p:nvPr/>
        </p:nvSpPr>
        <p:spPr>
          <a:xfrm>
            <a:off x="380461" y="4823702"/>
            <a:ext cx="9815099" cy="1631216"/>
          </a:xfrm>
          <a:prstGeom prst="rect">
            <a:avLst/>
          </a:prstGeom>
          <a:noFill/>
        </p:spPr>
        <p:txBody>
          <a:bodyPr wrap="square">
            <a:spAutoFit/>
          </a:bodyPr>
          <a:lstStyle/>
          <a:p>
            <a:pPr marL="457200" marR="0" lvl="0" indent="-457200" algn="l" rtl="0">
              <a:lnSpc>
                <a:spcPct val="100000"/>
              </a:lnSpc>
              <a:spcBef>
                <a:spcPts val="0"/>
              </a:spcBef>
              <a:spcAft>
                <a:spcPts val="0"/>
              </a:spcAft>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Define a polymer.</a:t>
            </a:r>
          </a:p>
          <a:p>
            <a:pPr marL="457200" marR="0" lvl="0" indent="-457200" algn="l" rtl="0">
              <a:lnSpc>
                <a:spcPct val="100000"/>
              </a:lnSpc>
              <a:spcBef>
                <a:spcPts val="0"/>
              </a:spcBef>
              <a:spcAft>
                <a:spcPts val="0"/>
              </a:spcAft>
              <a:buClr>
                <a:schemeClr val="dk1"/>
              </a:buClr>
              <a:buSzPct val="100000"/>
              <a:buFont typeface="+mj-lt"/>
              <a:buAutoNum type="arabicPeriod"/>
            </a:pPr>
            <a:r>
              <a:rPr lang="en-GB" sz="2000" b="0" i="0" u="none" strike="noStrike" cap="none" dirty="0">
                <a:solidFill>
                  <a:schemeClr val="dk1"/>
                </a:solidFill>
                <a:latin typeface="Century Gothic"/>
                <a:ea typeface="Century Gothic"/>
                <a:cs typeface="Century Gothic"/>
                <a:sym typeface="Century Gothic"/>
              </a:rPr>
              <a:t>Define synthetic.</a:t>
            </a:r>
          </a:p>
          <a:p>
            <a:pPr marL="457200" lvl="0" indent="-457200">
              <a:buClr>
                <a:schemeClr val="dk1"/>
              </a:buClr>
              <a:buSzPct val="100000"/>
              <a:buFont typeface="+mj-lt"/>
              <a:buAutoNum type="arabicPeriod"/>
            </a:pPr>
            <a:r>
              <a:rPr lang="en-GB" sz="2000" dirty="0">
                <a:solidFill>
                  <a:schemeClr val="dk1"/>
                </a:solidFill>
                <a:latin typeface="Century Gothic"/>
                <a:sym typeface="Century Gothic"/>
              </a:rPr>
              <a:t>Give three examples of naturally occurring polymers. </a:t>
            </a:r>
          </a:p>
          <a:p>
            <a:pPr marL="457200" lvl="0" indent="-457200">
              <a:buClr>
                <a:schemeClr val="dk1"/>
              </a:buClr>
              <a:buSzPct val="100000"/>
              <a:buFont typeface="+mj-lt"/>
              <a:buAutoNum type="arabicPeriod"/>
            </a:pPr>
            <a:r>
              <a:rPr lang="en-GB" sz="2000" dirty="0">
                <a:solidFill>
                  <a:schemeClr val="dk1"/>
                </a:solidFill>
                <a:latin typeface="Century Gothic"/>
                <a:sym typeface="Century Gothic"/>
              </a:rPr>
              <a:t>Explain why naturally occurring polymers found in foods must be digested.</a:t>
            </a:r>
          </a:p>
          <a:p>
            <a:pPr marL="457200" lvl="0" indent="-457200">
              <a:buClr>
                <a:schemeClr val="dk1"/>
              </a:buClr>
              <a:buSzPct val="100000"/>
              <a:buFont typeface="+mj-lt"/>
              <a:buAutoNum type="arabicPeriod"/>
            </a:pPr>
            <a:r>
              <a:rPr lang="en-GB" sz="2000" dirty="0">
                <a:solidFill>
                  <a:schemeClr val="dk1"/>
                </a:solidFill>
                <a:latin typeface="Century Gothic"/>
                <a:sym typeface="Century Gothic"/>
              </a:rPr>
              <a:t>Give an example of a synthetic polymer. </a:t>
            </a:r>
          </a:p>
        </p:txBody>
      </p:sp>
      <p:pic>
        <p:nvPicPr>
          <p:cNvPr id="2" name="Picture 1" descr="Icon&#10;&#10;Description automatically generated">
            <a:extLst>
              <a:ext uri="{FF2B5EF4-FFF2-40B4-BE49-F238E27FC236}">
                <a16:creationId xmlns:a16="http://schemas.microsoft.com/office/drawing/2014/main" id="{B0C1B3DC-842B-5D53-B736-21A6E4F95669}"/>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680335" y="5513946"/>
            <a:ext cx="707013" cy="1175908"/>
          </a:xfrm>
          <a:prstGeom prst="rect">
            <a:avLst/>
          </a:prstGeom>
        </p:spPr>
      </p:pic>
      <p:sp>
        <p:nvSpPr>
          <p:cNvPr id="5" name="TextBox 4">
            <a:extLst>
              <a:ext uri="{FF2B5EF4-FFF2-40B4-BE49-F238E27FC236}">
                <a16:creationId xmlns:a16="http://schemas.microsoft.com/office/drawing/2014/main" id="{0188095C-9458-C614-B20A-FE09EB2D4093}"/>
              </a:ext>
            </a:extLst>
          </p:cNvPr>
          <p:cNvSpPr txBox="1"/>
          <p:nvPr/>
        </p:nvSpPr>
        <p:spPr>
          <a:xfrm>
            <a:off x="342899" y="947776"/>
            <a:ext cx="10951633" cy="3416320"/>
          </a:xfrm>
          <a:prstGeom prst="rect">
            <a:avLst/>
          </a:prstGeom>
          <a:noFill/>
        </p:spPr>
        <p:txBody>
          <a:bodyPr wrap="square">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Read Now:</a:t>
            </a:r>
          </a:p>
          <a:p>
            <a:pPr marL="0" marR="0" lvl="0" indent="0" algn="l" rtl="0">
              <a:lnSpc>
                <a:spcPct val="100000"/>
              </a:lnSpc>
              <a:spcBef>
                <a:spcPts val="0"/>
              </a:spcBef>
              <a:spcAft>
                <a:spcPts val="0"/>
              </a:spcAft>
              <a:buClr>
                <a:srgbClr val="000000"/>
              </a:buClr>
              <a:buSzPts val="2400"/>
              <a:buFont typeface="Arial"/>
              <a:buNone/>
            </a:pPr>
            <a:endParaRPr lang="en-GB" sz="1200" b="1" dirty="0">
              <a:solidFill>
                <a:schemeClr val="dk1"/>
              </a:solidFill>
              <a:latin typeface="Century Gothic"/>
              <a:ea typeface="Century Gothic"/>
              <a:cs typeface="Century Gothic"/>
              <a:sym typeface="Century Gothic"/>
            </a:endParaRPr>
          </a:p>
          <a:p>
            <a:pPr lvl="0" algn="just">
              <a:buClr>
                <a:srgbClr val="000000"/>
              </a:buClr>
              <a:buSzPts val="2400"/>
            </a:pPr>
            <a:r>
              <a:rPr lang="en-GB" sz="2000" dirty="0">
                <a:solidFill>
                  <a:schemeClr val="dk1"/>
                </a:solidFill>
                <a:latin typeface="Century Gothic"/>
                <a:ea typeface="Century Gothic"/>
                <a:cs typeface="Arial"/>
                <a:sym typeface="Century Gothic"/>
              </a:rPr>
              <a:t>The word polymer comes from Greek and means ‘many parts’. A polymer isa very long molecule made up of many units. Polymers can be naturally occurring or synthetic (man-made) and we use many examples in our daily lives. One of the most important naturally occurring polymers is DNA, which is found in the nuclei of all our cells. Other naturally occurring polymers are proteins and starch. These naturally occurring polymers make up an important part of our diet, but they must be digested into small soluble products before being absorbed into our blood stream. Products made from synthetic polymers are all around us, including plastic products, silicone products, nylon and polyester clothing. </a:t>
            </a:r>
            <a:endParaRPr lang="en-GB" sz="2400" dirty="0">
              <a:solidFill>
                <a:schemeClr val="dk1"/>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3117368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Oil Drill vector and picture">
            <a:extLst>
              <a:ext uri="{FF2B5EF4-FFF2-40B4-BE49-F238E27FC236}">
                <a16:creationId xmlns:a16="http://schemas.microsoft.com/office/drawing/2014/main" id="{74B846C5-EDAA-CD10-0807-126B9A0D6A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7563" y="141198"/>
            <a:ext cx="5024437" cy="47165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C5.1.12</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509479" y="1315006"/>
            <a:ext cx="6619984" cy="1217993"/>
          </a:xfrm>
        </p:spPr>
        <p:txBody>
          <a:bodyPr/>
          <a:lstStyle/>
          <a:p>
            <a:r>
              <a:rPr lang="en-US" dirty="0">
                <a:latin typeface="Century Gothic" panose="020B0502020202020204" pitchFamily="34" charset="0"/>
              </a:rPr>
              <a:t>Polymers</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13/09/2024</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panose="02040502050405020303"/>
              <a:ea typeface="+mn-ea"/>
              <a:cs typeface="+mn-cs"/>
              <a:sym typeface="Arial"/>
            </a:endParaRPr>
          </a:p>
        </p:txBody>
      </p:sp>
      <p:pic>
        <p:nvPicPr>
          <p:cNvPr id="6" name="Picture 5" descr="Icon&#10;&#10;Description automatically generated">
            <a:extLst>
              <a:ext uri="{FF2B5EF4-FFF2-40B4-BE49-F238E27FC236}">
                <a16:creationId xmlns:a16="http://schemas.microsoft.com/office/drawing/2014/main" id="{6E254017-DA6F-85AD-984A-DDD489F4D9F6}"/>
              </a:ext>
            </a:extLst>
          </p:cNvPr>
          <p:cNvPicPr>
            <a:picLocks noChangeAspect="1"/>
          </p:cNvPicPr>
          <p:nvPr/>
        </p:nvPicPr>
        <p:blipFill>
          <a:blip r:embed="rId4">
            <a:clrChange>
              <a:clrFrom>
                <a:srgbClr val="FEFEFE"/>
              </a:clrFrom>
              <a:clrTo>
                <a:srgbClr val="FEFEFE">
                  <a:alpha val="0"/>
                </a:srgbClr>
              </a:clrTo>
            </a:clrChange>
          </a:blip>
          <a:stretch>
            <a:fillRect/>
          </a:stretch>
        </p:blipFill>
        <p:spPr>
          <a:xfrm>
            <a:off x="10634134" y="5048010"/>
            <a:ext cx="707013" cy="1175908"/>
          </a:xfrm>
          <a:prstGeom prst="rect">
            <a:avLst/>
          </a:prstGeom>
        </p:spPr>
      </p:pic>
      <p:sp>
        <p:nvSpPr>
          <p:cNvPr id="13" name="TextBox 1">
            <a:extLst>
              <a:ext uri="{FF2B5EF4-FFF2-40B4-BE49-F238E27FC236}">
                <a16:creationId xmlns:a16="http://schemas.microsoft.com/office/drawing/2014/main" id="{DFF6E4B6-4F29-45E2-438B-D0E76AD1C8B8}"/>
              </a:ext>
            </a:extLst>
          </p:cNvPr>
          <p:cNvSpPr txBox="1"/>
          <p:nvPr/>
        </p:nvSpPr>
        <p:spPr>
          <a:xfrm>
            <a:off x="252628" y="4477450"/>
            <a:ext cx="7108292" cy="2585323"/>
          </a:xfrm>
          <a:prstGeom prst="rect">
            <a:avLst/>
          </a:prstGeom>
          <a:noFill/>
        </p:spPr>
        <p:txBody>
          <a:bodyPr wrap="square" lIns="91440" tIns="45720" rIns="91440" bIns="45720" numCol="1"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.1.1 Prior Knowledge Review</a:t>
            </a: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.1.2 </a:t>
            </a:r>
            <a:r>
              <a:rPr lang="en-US" sz="1600" dirty="0">
                <a:solidFill>
                  <a:srgbClr val="000000"/>
                </a:solidFill>
                <a:latin typeface="Century Gothic" panose="020B0502020202020204" pitchFamily="34" charset="0"/>
                <a:cs typeface="Arial"/>
                <a:sym typeface="Arial"/>
              </a:rPr>
              <a:t>Crude Oil and Hydrocarbons</a:t>
            </a:r>
            <a:endPar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.1.3 </a:t>
            </a:r>
            <a:r>
              <a:rPr lang="en-US" sz="1600" dirty="0">
                <a:solidFill>
                  <a:srgbClr val="000000"/>
                </a:solidFill>
                <a:latin typeface="Century Gothic" panose="020B0502020202020204" pitchFamily="34" charset="0"/>
                <a:cs typeface="Arial"/>
                <a:sym typeface="Arial"/>
              </a:rPr>
              <a:t>Fractional Distillation</a:t>
            </a:r>
            <a:endPar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.1.4 Combustion of Hydrocarbons</a:t>
            </a: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.1.5 </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Cracking</a:t>
            </a:r>
            <a:endParaRPr lang="en-US" sz="1600" i="0" u="none" strike="noStrike" kern="1200" cap="none" spc="0" normalizeH="0" baseline="0" noProof="0" dirty="0">
              <a:ln>
                <a:noFill/>
              </a:ln>
              <a:solidFill>
                <a:srgbClr val="000000"/>
              </a:solidFill>
              <a:effectLst/>
              <a:uLnTx/>
              <a:uFillTx/>
              <a:latin typeface="Century Gothic"/>
              <a:cs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.1.6</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 Taking it Further: Alkenes</a:t>
            </a:r>
            <a:endPar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a:cs typeface="Arial"/>
                <a:sym typeface="Arial"/>
              </a:rPr>
              <a:t>C5</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.1.7 Taking it Further: Alcohols</a:t>
            </a:r>
            <a:endParaRPr lang="en-US" sz="1600" dirty="0">
              <a:solidFill>
                <a:srgbClr val="000000"/>
              </a:solidFill>
              <a:latin typeface="Century Gothic" panose="020B0502020202020204" pitchFamily="34" charset="0"/>
              <a:cs typeface="Arial"/>
              <a:sym typeface="Arial"/>
            </a:endParaRPr>
          </a:p>
          <a:p>
            <a:pPr>
              <a:defRPr/>
            </a:pPr>
            <a:r>
              <a:rPr lang="en-US" sz="1600" dirty="0">
                <a:solidFill>
                  <a:srgbClr val="000000"/>
                </a:solidFill>
                <a:latin typeface="Century Gothic" panose="020B0502020202020204" pitchFamily="34" charset="0"/>
                <a:cs typeface="Arial"/>
                <a:sym typeface="Arial"/>
              </a:rPr>
              <a:t>C5.1.8 Taking it Further: Producing Ethanol by Fermentation</a:t>
            </a:r>
          </a:p>
          <a:p>
            <a:pPr>
              <a:defRPr/>
            </a:pPr>
            <a:r>
              <a:rPr lang="en-US" sz="1600" i="0" u="none" strike="noStrike" kern="1200" cap="none" spc="0" normalizeH="0" baseline="0" noProof="0" dirty="0">
                <a:ln>
                  <a:noFill/>
                </a:ln>
                <a:solidFill>
                  <a:srgbClr val="000000"/>
                </a:solidFill>
                <a:effectLst/>
                <a:uLnTx/>
                <a:uFillTx/>
                <a:latin typeface="Century Gothic" panose="020B0502020202020204" pitchFamily="34" charset="0"/>
                <a:cs typeface="Arial"/>
                <a:sym typeface="Arial"/>
              </a:rPr>
              <a:t>C5.1.9 Taking it Further: Producing Ethanol from Ethene</a:t>
            </a:r>
            <a:endParaRPr lang="en-US" i="0" u="none" strike="noStrike" kern="1200" cap="none" spc="0" normalizeH="0" baseline="0" noProof="0" dirty="0">
              <a:ln>
                <a:noFill/>
              </a:ln>
              <a:solidFill>
                <a:srgbClr val="000000"/>
              </a:solidFill>
              <a:effectLst/>
              <a:uLnTx/>
              <a:uFillTx/>
              <a:latin typeface="Century Gothic"/>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p:txBody>
      </p:sp>
      <p:pic>
        <p:nvPicPr>
          <p:cNvPr id="16" name="Picture 15" descr="Icon&#10;&#10;Description automatically generated">
            <a:extLst>
              <a:ext uri="{FF2B5EF4-FFF2-40B4-BE49-F238E27FC236}">
                <a16:creationId xmlns:a16="http://schemas.microsoft.com/office/drawing/2014/main" id="{3D523B98-2CCF-B9EA-A28B-707A70625B8E}"/>
              </a:ext>
            </a:extLst>
          </p:cNvPr>
          <p:cNvPicPr>
            <a:picLocks noChangeAspect="1"/>
          </p:cNvPicPr>
          <p:nvPr/>
        </p:nvPicPr>
        <p:blipFill>
          <a:blip r:embed="rId5"/>
          <a:stretch>
            <a:fillRect/>
          </a:stretch>
        </p:blipFill>
        <p:spPr>
          <a:xfrm>
            <a:off x="9733182" y="1458768"/>
            <a:ext cx="972917" cy="502350"/>
          </a:xfrm>
          <a:prstGeom prst="rect">
            <a:avLst/>
          </a:prstGeom>
        </p:spPr>
      </p:pic>
      <p:sp>
        <p:nvSpPr>
          <p:cNvPr id="5" name="TextBox 4">
            <a:extLst>
              <a:ext uri="{FF2B5EF4-FFF2-40B4-BE49-F238E27FC236}">
                <a16:creationId xmlns:a16="http://schemas.microsoft.com/office/drawing/2014/main" id="{D027574B-8C8A-AD89-196A-B7C80DA9E9DA}"/>
              </a:ext>
            </a:extLst>
          </p:cNvPr>
          <p:cNvSpPr txBox="1"/>
          <p:nvPr/>
        </p:nvSpPr>
        <p:spPr>
          <a:xfrm>
            <a:off x="4733925" y="4426774"/>
            <a:ext cx="6496050" cy="1600438"/>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C5.1.10 Taking it Further: Carboxylic Acids</a:t>
            </a:r>
          </a:p>
          <a:p>
            <a:pPr marR="0" lvl="0" algn="l" defTabSz="914400" rtl="0" eaLnBrk="1" fontAlgn="auto" latinLnBrk="0" hangingPunct="1">
              <a:lnSpc>
                <a:spcPct val="100000"/>
              </a:lnSpc>
              <a:spcBef>
                <a:spcPts val="0"/>
              </a:spcBef>
              <a:spcAft>
                <a:spcPts val="0"/>
              </a:spcAft>
              <a:buClrTx/>
              <a:buSzTx/>
              <a:tabLst/>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C5.1.11 Taking it Further: Esters</a:t>
            </a: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b="1" dirty="0">
                <a:solidFill>
                  <a:srgbClr val="000000"/>
                </a:solidFill>
                <a:latin typeface="Century Gothic" panose="020B0502020202020204" pitchFamily="34" charset="0"/>
                <a:cs typeface="Arial"/>
                <a:sym typeface="Arial"/>
              </a:rPr>
              <a:t>C5.1.12 Polymers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C5.1.13 Taking it Further: Addition Polymerisation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0000"/>
                </a:solidFill>
                <a:latin typeface="Century Gothic" panose="020B0502020202020204" pitchFamily="34" charset="0"/>
                <a:cs typeface="Arial"/>
                <a:sym typeface="Arial"/>
              </a:rPr>
              <a:t>C5.1.14 Taking it Further: Condensation Polymerisation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C5.1.15 Taking it Further: Naturally Occurring Polymers</a:t>
            </a:r>
          </a:p>
        </p:txBody>
      </p:sp>
    </p:spTree>
    <p:extLst>
      <p:ext uri="{BB962C8B-B14F-4D97-AF65-F5344CB8AC3E}">
        <p14:creationId xmlns:p14="http://schemas.microsoft.com/office/powerpoint/2010/main" val="997242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920100" cy="2677656"/>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Define a polymer</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Chemistry only: Explain the difference between thermosoftening and thermosetting polymers</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Chemistry only: Explain how the properties of a polymer make it suited to a function</a:t>
            </a: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6705600" y="4997932"/>
            <a:ext cx="3820018" cy="6884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thermosoftening</a:t>
            </a:r>
          </a:p>
        </p:txBody>
      </p:sp>
      <p:sp>
        <p:nvSpPr>
          <p:cNvPr id="6" name="Rectangle 5">
            <a:extLst>
              <a:ext uri="{FF2B5EF4-FFF2-40B4-BE49-F238E27FC236}">
                <a16:creationId xmlns:a16="http://schemas.microsoft.com/office/drawing/2014/main" id="{F4415590-7397-9082-FD03-C785D48692FC}"/>
              </a:ext>
            </a:extLst>
          </p:cNvPr>
          <p:cNvSpPr/>
          <p:nvPr/>
        </p:nvSpPr>
        <p:spPr>
          <a:xfrm>
            <a:off x="2004394" y="5007458"/>
            <a:ext cx="2499874" cy="67896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polymer</a:t>
            </a:r>
          </a:p>
        </p:txBody>
      </p:sp>
      <p:sp>
        <p:nvSpPr>
          <p:cNvPr id="7" name="Rectangle 6">
            <a:extLst>
              <a:ext uri="{FF2B5EF4-FFF2-40B4-BE49-F238E27FC236}">
                <a16:creationId xmlns:a16="http://schemas.microsoft.com/office/drawing/2014/main" id="{721D3180-3077-A645-EE0D-E910FF436CA9}"/>
              </a:ext>
            </a:extLst>
          </p:cNvPr>
          <p:cNvSpPr/>
          <p:nvPr/>
        </p:nvSpPr>
        <p:spPr>
          <a:xfrm>
            <a:off x="4549759" y="5000402"/>
            <a:ext cx="2088109" cy="68913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monomer</a:t>
            </a:r>
          </a:p>
        </p:txBody>
      </p:sp>
      <p:sp>
        <p:nvSpPr>
          <p:cNvPr id="12" name="Rectangle 11">
            <a:extLst>
              <a:ext uri="{FF2B5EF4-FFF2-40B4-BE49-F238E27FC236}">
                <a16:creationId xmlns:a16="http://schemas.microsoft.com/office/drawing/2014/main" id="{E977144D-1BC5-68A1-AD8D-AFD769D90983}"/>
              </a:ext>
            </a:extLst>
          </p:cNvPr>
          <p:cNvSpPr/>
          <p:nvPr/>
        </p:nvSpPr>
        <p:spPr>
          <a:xfrm>
            <a:off x="1984215" y="5723148"/>
            <a:ext cx="3332851" cy="7635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thermosetting</a:t>
            </a:r>
          </a:p>
        </p:txBody>
      </p:sp>
      <p:sp>
        <p:nvSpPr>
          <p:cNvPr id="4" name="Rectangle 3">
            <a:extLst>
              <a:ext uri="{FF2B5EF4-FFF2-40B4-BE49-F238E27FC236}">
                <a16:creationId xmlns:a16="http://schemas.microsoft.com/office/drawing/2014/main" id="{F38EC70A-FECD-FA02-FF41-5D01E18B0913}"/>
              </a:ext>
            </a:extLst>
          </p:cNvPr>
          <p:cNvSpPr/>
          <p:nvPr/>
        </p:nvSpPr>
        <p:spPr>
          <a:xfrm>
            <a:off x="5376173" y="5732673"/>
            <a:ext cx="3073561" cy="7635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crosslinks</a:t>
            </a:r>
          </a:p>
        </p:txBody>
      </p:sp>
    </p:spTree>
    <p:extLst>
      <p:ext uri="{BB962C8B-B14F-4D97-AF65-F5344CB8AC3E}">
        <p14:creationId xmlns:p14="http://schemas.microsoft.com/office/powerpoint/2010/main" val="2552635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dirty="0">
                <a:solidFill>
                  <a:schemeClr val="dk1"/>
                </a:solidFill>
                <a:latin typeface="Century Gothic"/>
                <a:ea typeface="Century Gothic"/>
                <a:cs typeface="Century Gothic"/>
                <a:sym typeface="Century Gothic"/>
              </a:rPr>
              <a:t>The </a:t>
            </a:r>
            <a:r>
              <a:rPr lang="en-GB" sz="2400" b="1" i="0" u="none" strike="noStrike" cap="none" dirty="0">
                <a:solidFill>
                  <a:schemeClr val="dk1"/>
                </a:solidFill>
                <a:latin typeface="Century Gothic"/>
                <a:ea typeface="Century Gothic"/>
                <a:cs typeface="Century Gothic"/>
                <a:sym typeface="Century Gothic"/>
              </a:rPr>
              <a:t>fix-it</a:t>
            </a:r>
            <a:r>
              <a:rPr lang="en-GB" sz="2400" b="0" i="0" u="none" strike="noStrike" cap="none" dirty="0">
                <a:solidFill>
                  <a:schemeClr val="dk1"/>
                </a:solidFill>
                <a:latin typeface="Century Gothic"/>
                <a:ea typeface="Century Gothic"/>
                <a:cs typeface="Century Gothic"/>
                <a:sym typeface="Century Gothic"/>
              </a:rPr>
              <a:t> is an opportunity to respond to gaps in knowledge, especially those identified by th</a:t>
            </a:r>
            <a:r>
              <a:rPr lang="en-GB" sz="2400" dirty="0">
                <a:solidFill>
                  <a:schemeClr val="dk1"/>
                </a:solidFill>
                <a:latin typeface="Century Gothic"/>
                <a:ea typeface="Century Gothic"/>
                <a:cs typeface="Century Gothic"/>
                <a:sym typeface="Century Gothic"/>
              </a:rPr>
              <a:t>e </a:t>
            </a:r>
            <a:r>
              <a:rPr lang="en-GB" sz="2400" b="1" dirty="0">
                <a:solidFill>
                  <a:schemeClr val="dk1"/>
                </a:solidFill>
                <a:latin typeface="Century Gothic"/>
                <a:ea typeface="Century Gothic"/>
                <a:cs typeface="Century Gothic"/>
                <a:sym typeface="Century Gothic"/>
              </a:rPr>
              <a:t>pre-unit quiz</a:t>
            </a:r>
            <a:r>
              <a:rPr lang="en-GB" sz="2400" dirty="0">
                <a:solidFill>
                  <a:schemeClr val="dk1"/>
                </a:solidFill>
                <a:latin typeface="Century Gothic"/>
                <a:ea typeface="Century Gothic"/>
                <a:cs typeface="Century Gothic"/>
                <a:sym typeface="Century Gothic"/>
              </a:rPr>
              <a: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dirty="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dirty="0">
                <a:solidFill>
                  <a:schemeClr val="dk1"/>
                </a:solidFill>
                <a:latin typeface="Century Gothic"/>
                <a:ea typeface="Arial"/>
                <a:cs typeface="Arial"/>
                <a:sym typeface="Century Gothic"/>
              </a:rPr>
              <a:t>reteach</a:t>
            </a:r>
            <a:r>
              <a:rPr lang="en-GB" sz="2400" dirty="0">
                <a:solidFill>
                  <a:schemeClr val="dk1"/>
                </a:solidFill>
                <a:latin typeface="Century Gothic"/>
                <a:ea typeface="Arial"/>
                <a:cs typeface="Arial"/>
                <a:sym typeface="Century Gothic"/>
              </a:rPr>
              <a:t>, </a:t>
            </a:r>
            <a:r>
              <a:rPr lang="en-GB" sz="2400" b="1" i="0" u="none" strike="noStrike" cap="none" dirty="0">
                <a:solidFill>
                  <a:schemeClr val="dk1"/>
                </a:solidFill>
                <a:latin typeface="Century Gothic"/>
                <a:ea typeface="Arial"/>
                <a:cs typeface="Arial"/>
                <a:sym typeface="Century Gothic"/>
              </a:rPr>
              <a:t>explanation, de</a:t>
            </a:r>
            <a:r>
              <a:rPr lang="en-GB" sz="2400" b="1" dirty="0">
                <a:solidFill>
                  <a:schemeClr val="dk1"/>
                </a:solidFill>
                <a:latin typeface="Century Gothic"/>
                <a:ea typeface="Arial"/>
                <a:cs typeface="Arial"/>
                <a:sym typeface="Century Gothic"/>
              </a:rPr>
              <a:t>monstration</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modelling</a:t>
            </a:r>
            <a:r>
              <a:rPr lang="en-GB" sz="2400" dirty="0">
                <a:solidFill>
                  <a:schemeClr val="dk1"/>
                </a:solidFill>
                <a:latin typeface="Century Gothic"/>
                <a:ea typeface="Arial"/>
                <a:cs typeface="Arial"/>
                <a:sym typeface="Century Gothic"/>
              </a:rPr>
              <a:t> </a:t>
            </a:r>
            <a:r>
              <a:rPr lang="en-GB" sz="2400" b="0" i="0" u="none" strike="noStrike" cap="none" dirty="0">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practise</a:t>
            </a:r>
            <a:r>
              <a:rPr lang="en-GB" sz="2400" dirty="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redrafting</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improving</a:t>
            </a:r>
            <a:r>
              <a:rPr lang="en-GB" sz="2400" dirty="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dirty="0">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a:xfrm>
            <a:off x="491072" y="-4504"/>
            <a:ext cx="10620000" cy="720000"/>
          </a:xfrm>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4" name="Picture 3" descr="Graphical user interface, text, application, email&#10;&#10;Description automatically generated">
            <a:extLst>
              <a:ext uri="{FF2B5EF4-FFF2-40B4-BE49-F238E27FC236}">
                <a16:creationId xmlns:a16="http://schemas.microsoft.com/office/drawing/2014/main" id="{1AB2D6B4-3F92-8193-5E15-48E23DA50BAF}"/>
              </a:ext>
            </a:extLst>
          </p:cNvPr>
          <p:cNvPicPr>
            <a:picLocks noChangeAspect="1"/>
          </p:cNvPicPr>
          <p:nvPr/>
        </p:nvPicPr>
        <p:blipFill>
          <a:blip r:embed="rId3"/>
          <a:stretch>
            <a:fillRect/>
          </a:stretch>
        </p:blipFill>
        <p:spPr>
          <a:xfrm>
            <a:off x="6874932" y="4195757"/>
            <a:ext cx="4527551" cy="2537695"/>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E0C8458-EE2E-AE41-86C0-BD4F3DD3F336}"/>
              </a:ext>
            </a:extLst>
          </p:cNvPr>
          <p:cNvSpPr txBox="1"/>
          <p:nvPr/>
        </p:nvSpPr>
        <p:spPr>
          <a:xfrm>
            <a:off x="3331562" y="164440"/>
            <a:ext cx="1976823" cy="646331"/>
          </a:xfrm>
          <a:prstGeom prst="rect">
            <a:avLst/>
          </a:prstGeom>
          <a:noFill/>
        </p:spPr>
        <p:txBody>
          <a:bodyPr wrap="none" rtlCol="0">
            <a:spAutoFit/>
          </a:bodyPr>
          <a:lstStyle/>
          <a:p>
            <a:r>
              <a:rPr lang="en-GB" sz="3600" dirty="0">
                <a:solidFill>
                  <a:srgbClr val="0070C0"/>
                </a:solidFill>
                <a:latin typeface="Century Gothic" panose="020B0502020202020204" pitchFamily="34" charset="0"/>
              </a:rPr>
              <a:t>Poly</a:t>
            </a:r>
            <a:r>
              <a:rPr lang="en-GB" sz="3600" b="1" dirty="0">
                <a:solidFill>
                  <a:srgbClr val="0070C0"/>
                </a:solidFill>
                <a:latin typeface="Century Gothic" panose="020B0502020202020204" pitchFamily="34" charset="0"/>
              </a:rPr>
              <a:t>mer</a:t>
            </a:r>
          </a:p>
        </p:txBody>
      </p:sp>
      <p:sp>
        <p:nvSpPr>
          <p:cNvPr id="6" name="TextBox 5">
            <a:extLst>
              <a:ext uri="{FF2B5EF4-FFF2-40B4-BE49-F238E27FC236}">
                <a16:creationId xmlns:a16="http://schemas.microsoft.com/office/drawing/2014/main" id="{14BD1D5F-A7DB-EC49-BE75-49D186B1560F}"/>
              </a:ext>
            </a:extLst>
          </p:cNvPr>
          <p:cNvSpPr txBox="1"/>
          <p:nvPr/>
        </p:nvSpPr>
        <p:spPr>
          <a:xfrm>
            <a:off x="2664155" y="1314609"/>
            <a:ext cx="898003" cy="461665"/>
          </a:xfrm>
          <a:prstGeom prst="rect">
            <a:avLst/>
          </a:prstGeom>
          <a:noFill/>
        </p:spPr>
        <p:txBody>
          <a:bodyPr wrap="none" rtlCol="0">
            <a:spAutoFit/>
          </a:bodyPr>
          <a:lstStyle/>
          <a:p>
            <a:r>
              <a:rPr lang="en-GB" sz="2400" i="1" dirty="0">
                <a:latin typeface="Century Gothic" panose="020B0502020202020204" pitchFamily="34" charset="0"/>
              </a:rPr>
              <a:t>Poly-</a:t>
            </a:r>
            <a:endParaRPr lang="en-GB" sz="2000" i="1" dirty="0">
              <a:latin typeface="Century Gothic" panose="020B0502020202020204" pitchFamily="34" charset="0"/>
            </a:endParaRPr>
          </a:p>
        </p:txBody>
      </p:sp>
      <p:sp>
        <p:nvSpPr>
          <p:cNvPr id="7" name="TextBox 6">
            <a:extLst>
              <a:ext uri="{FF2B5EF4-FFF2-40B4-BE49-F238E27FC236}">
                <a16:creationId xmlns:a16="http://schemas.microsoft.com/office/drawing/2014/main" id="{E8210B2F-1F8A-4E42-8B36-93A0AD78E955}"/>
              </a:ext>
            </a:extLst>
          </p:cNvPr>
          <p:cNvSpPr txBox="1"/>
          <p:nvPr/>
        </p:nvSpPr>
        <p:spPr>
          <a:xfrm>
            <a:off x="4965572" y="1288283"/>
            <a:ext cx="869149" cy="461665"/>
          </a:xfrm>
          <a:prstGeom prst="rect">
            <a:avLst/>
          </a:prstGeom>
          <a:noFill/>
        </p:spPr>
        <p:txBody>
          <a:bodyPr wrap="none" rtlCol="0">
            <a:spAutoFit/>
          </a:bodyPr>
          <a:lstStyle/>
          <a:p>
            <a:r>
              <a:rPr lang="en-GB" sz="2400" i="1" dirty="0">
                <a:latin typeface="Century Gothic" panose="020B0502020202020204" pitchFamily="34" charset="0"/>
              </a:rPr>
              <a:t>-</a:t>
            </a:r>
            <a:r>
              <a:rPr lang="en-GB" sz="2400" i="1" dirty="0" err="1">
                <a:latin typeface="Century Gothic" panose="020B0502020202020204" pitchFamily="34" charset="0"/>
              </a:rPr>
              <a:t>mer</a:t>
            </a:r>
            <a:endParaRPr lang="en-GB" sz="2000" i="1" dirty="0">
              <a:latin typeface="Century Gothic" panose="020B0502020202020204" pitchFamily="34" charset="0"/>
            </a:endParaRPr>
          </a:p>
        </p:txBody>
      </p:sp>
      <p:sp>
        <p:nvSpPr>
          <p:cNvPr id="8" name="TextBox 7">
            <a:extLst>
              <a:ext uri="{FF2B5EF4-FFF2-40B4-BE49-F238E27FC236}">
                <a16:creationId xmlns:a16="http://schemas.microsoft.com/office/drawing/2014/main" id="{B60F20AA-0DF5-0F41-9A89-07D67CC13619}"/>
              </a:ext>
            </a:extLst>
          </p:cNvPr>
          <p:cNvSpPr txBox="1"/>
          <p:nvPr/>
        </p:nvSpPr>
        <p:spPr>
          <a:xfrm>
            <a:off x="2526985" y="1858913"/>
            <a:ext cx="1491114" cy="400110"/>
          </a:xfrm>
          <a:prstGeom prst="rect">
            <a:avLst/>
          </a:prstGeom>
          <a:noFill/>
        </p:spPr>
        <p:txBody>
          <a:bodyPr wrap="square" rtlCol="0">
            <a:spAutoFit/>
          </a:bodyPr>
          <a:lstStyle/>
          <a:p>
            <a:r>
              <a:rPr lang="en-GB" sz="2000" i="1" dirty="0">
                <a:latin typeface="Century Gothic" panose="020B0502020202020204" pitchFamily="34" charset="0"/>
              </a:rPr>
              <a:t>‘many’</a:t>
            </a:r>
          </a:p>
        </p:txBody>
      </p:sp>
      <p:sp>
        <p:nvSpPr>
          <p:cNvPr id="9" name="TextBox 8">
            <a:extLst>
              <a:ext uri="{FF2B5EF4-FFF2-40B4-BE49-F238E27FC236}">
                <a16:creationId xmlns:a16="http://schemas.microsoft.com/office/drawing/2014/main" id="{37A2C50A-ADD7-F344-9E2A-5D0299596759}"/>
              </a:ext>
            </a:extLst>
          </p:cNvPr>
          <p:cNvSpPr txBox="1"/>
          <p:nvPr/>
        </p:nvSpPr>
        <p:spPr>
          <a:xfrm>
            <a:off x="4962320" y="1854600"/>
            <a:ext cx="914033" cy="400110"/>
          </a:xfrm>
          <a:prstGeom prst="rect">
            <a:avLst/>
          </a:prstGeom>
          <a:noFill/>
        </p:spPr>
        <p:txBody>
          <a:bodyPr wrap="none" rtlCol="0">
            <a:spAutoFit/>
          </a:bodyPr>
          <a:lstStyle/>
          <a:p>
            <a:r>
              <a:rPr lang="en-GB" sz="2000" i="1" dirty="0">
                <a:latin typeface="Century Gothic" panose="020B0502020202020204" pitchFamily="34" charset="0"/>
              </a:rPr>
              <a:t>‘units’</a:t>
            </a:r>
          </a:p>
        </p:txBody>
      </p:sp>
      <p:sp>
        <p:nvSpPr>
          <p:cNvPr id="11" name="TextBox 10">
            <a:extLst>
              <a:ext uri="{FF2B5EF4-FFF2-40B4-BE49-F238E27FC236}">
                <a16:creationId xmlns:a16="http://schemas.microsoft.com/office/drawing/2014/main" id="{BD6733D0-5B97-6A43-AF09-70AB71BBF2A6}"/>
              </a:ext>
            </a:extLst>
          </p:cNvPr>
          <p:cNvSpPr txBox="1"/>
          <p:nvPr/>
        </p:nvSpPr>
        <p:spPr>
          <a:xfrm>
            <a:off x="515456" y="460640"/>
            <a:ext cx="923651" cy="400110"/>
          </a:xfrm>
          <a:prstGeom prst="rect">
            <a:avLst/>
          </a:prstGeom>
          <a:noFill/>
        </p:spPr>
        <p:txBody>
          <a:bodyPr wrap="none" rtlCol="0">
            <a:spAutoFit/>
          </a:bodyPr>
          <a:lstStyle/>
          <a:p>
            <a:r>
              <a:rPr lang="en-GB" sz="2000">
                <a:latin typeface="Century Gothic" panose="020B0502020202020204" pitchFamily="34" charset="0"/>
              </a:rPr>
              <a:t>Word:</a:t>
            </a:r>
          </a:p>
        </p:txBody>
      </p:sp>
      <p:sp>
        <p:nvSpPr>
          <p:cNvPr id="12" name="TextBox 11">
            <a:extLst>
              <a:ext uri="{FF2B5EF4-FFF2-40B4-BE49-F238E27FC236}">
                <a16:creationId xmlns:a16="http://schemas.microsoft.com/office/drawing/2014/main" id="{78D02E36-83A2-3845-8020-3D1091E149A3}"/>
              </a:ext>
            </a:extLst>
          </p:cNvPr>
          <p:cNvSpPr txBox="1"/>
          <p:nvPr/>
        </p:nvSpPr>
        <p:spPr>
          <a:xfrm>
            <a:off x="545464" y="1314609"/>
            <a:ext cx="1659429" cy="707886"/>
          </a:xfrm>
          <a:prstGeom prst="rect">
            <a:avLst/>
          </a:prstGeom>
          <a:noFill/>
        </p:spPr>
        <p:txBody>
          <a:bodyPr wrap="square" rtlCol="0">
            <a:spAutoFit/>
          </a:bodyPr>
          <a:lstStyle/>
          <a:p>
            <a:r>
              <a:rPr lang="en-GB" sz="2000" dirty="0">
                <a:latin typeface="Century Gothic" panose="020B0502020202020204" pitchFamily="34" charset="0"/>
              </a:rPr>
              <a:t>Comes from:</a:t>
            </a:r>
          </a:p>
        </p:txBody>
      </p:sp>
      <p:sp>
        <p:nvSpPr>
          <p:cNvPr id="13" name="TextBox 12">
            <a:extLst>
              <a:ext uri="{FF2B5EF4-FFF2-40B4-BE49-F238E27FC236}">
                <a16:creationId xmlns:a16="http://schemas.microsoft.com/office/drawing/2014/main" id="{6ECC0604-83C4-F042-93B4-04DB37EA346C}"/>
              </a:ext>
            </a:extLst>
          </p:cNvPr>
          <p:cNvSpPr txBox="1"/>
          <p:nvPr/>
        </p:nvSpPr>
        <p:spPr>
          <a:xfrm>
            <a:off x="499845" y="2404481"/>
            <a:ext cx="1535998" cy="430887"/>
          </a:xfrm>
          <a:prstGeom prst="rect">
            <a:avLst/>
          </a:prstGeom>
          <a:noFill/>
        </p:spPr>
        <p:txBody>
          <a:bodyPr wrap="none" rtlCol="0">
            <a:spAutoFit/>
          </a:bodyPr>
          <a:lstStyle/>
          <a:p>
            <a:r>
              <a:rPr lang="en-GB" sz="2200" dirty="0">
                <a:latin typeface="Century Gothic" panose="020B0502020202020204" pitchFamily="34" charset="0"/>
              </a:rPr>
              <a:t>Definition:</a:t>
            </a:r>
          </a:p>
        </p:txBody>
      </p:sp>
      <p:sp>
        <p:nvSpPr>
          <p:cNvPr id="14" name="TextBox 13">
            <a:extLst>
              <a:ext uri="{FF2B5EF4-FFF2-40B4-BE49-F238E27FC236}">
                <a16:creationId xmlns:a16="http://schemas.microsoft.com/office/drawing/2014/main" id="{DA20AAC1-E38F-C54E-A442-D1AE1F49E196}"/>
              </a:ext>
            </a:extLst>
          </p:cNvPr>
          <p:cNvSpPr txBox="1"/>
          <p:nvPr/>
        </p:nvSpPr>
        <p:spPr>
          <a:xfrm>
            <a:off x="2244607" y="2404481"/>
            <a:ext cx="5172738" cy="769441"/>
          </a:xfrm>
          <a:prstGeom prst="rect">
            <a:avLst/>
          </a:prstGeom>
          <a:solidFill>
            <a:schemeClr val="accent1">
              <a:lumMod val="40000"/>
              <a:lumOff val="60000"/>
            </a:schemeClr>
          </a:solidFill>
        </p:spPr>
        <p:txBody>
          <a:bodyPr wrap="square" rtlCol="0">
            <a:spAutoFit/>
          </a:bodyPr>
          <a:lstStyle/>
          <a:p>
            <a:r>
              <a:rPr lang="en-GB" sz="2200" dirty="0">
                <a:latin typeface="Century Gothic" panose="020B0502020202020204" pitchFamily="34" charset="0"/>
              </a:rPr>
              <a:t>A</a:t>
            </a:r>
            <a:r>
              <a:rPr lang="en-GB" sz="2200" b="1" dirty="0">
                <a:latin typeface="Century Gothic" panose="020B0502020202020204" pitchFamily="34" charset="0"/>
              </a:rPr>
              <a:t> polymer</a:t>
            </a:r>
            <a:r>
              <a:rPr lang="en-GB" sz="2200" dirty="0">
                <a:latin typeface="Century Gothic" panose="020B0502020202020204" pitchFamily="34" charset="0"/>
              </a:rPr>
              <a:t> is a very long molecule made up of many units.</a:t>
            </a:r>
          </a:p>
        </p:txBody>
      </p:sp>
      <p:cxnSp>
        <p:nvCxnSpPr>
          <p:cNvPr id="16" name="Straight Arrow Connector 15">
            <a:extLst>
              <a:ext uri="{FF2B5EF4-FFF2-40B4-BE49-F238E27FC236}">
                <a16:creationId xmlns:a16="http://schemas.microsoft.com/office/drawing/2014/main" id="{8307088D-90A9-E94A-9F2A-8A69AEFD3C7B}"/>
              </a:ext>
            </a:extLst>
          </p:cNvPr>
          <p:cNvCxnSpPr>
            <a:cxnSpLocks/>
          </p:cNvCxnSpPr>
          <p:nvPr/>
        </p:nvCxnSpPr>
        <p:spPr>
          <a:xfrm flipH="1">
            <a:off x="3353468" y="823324"/>
            <a:ext cx="135860" cy="470153"/>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53CDCFF-16FD-764C-B617-2AA391599E4A}"/>
              </a:ext>
            </a:extLst>
          </p:cNvPr>
          <p:cNvCxnSpPr>
            <a:cxnSpLocks/>
          </p:cNvCxnSpPr>
          <p:nvPr/>
        </p:nvCxnSpPr>
        <p:spPr>
          <a:xfrm>
            <a:off x="5066698" y="774113"/>
            <a:ext cx="278075" cy="491633"/>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D03B9A57-1CAA-77FE-36A1-E55CC49A409C}"/>
              </a:ext>
            </a:extLst>
          </p:cNvPr>
          <p:cNvSpPr/>
          <p:nvPr/>
        </p:nvSpPr>
        <p:spPr>
          <a:xfrm>
            <a:off x="1215483" y="3400430"/>
            <a:ext cx="219429" cy="2451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8" name="Oval 17">
            <a:extLst>
              <a:ext uri="{FF2B5EF4-FFF2-40B4-BE49-F238E27FC236}">
                <a16:creationId xmlns:a16="http://schemas.microsoft.com/office/drawing/2014/main" id="{513B233B-FC06-F316-44B9-5D1C947CAF42}"/>
              </a:ext>
            </a:extLst>
          </p:cNvPr>
          <p:cNvSpPr/>
          <p:nvPr/>
        </p:nvSpPr>
        <p:spPr>
          <a:xfrm>
            <a:off x="2096863" y="3571880"/>
            <a:ext cx="219429" cy="2451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19" name="Oval 18">
            <a:extLst>
              <a:ext uri="{FF2B5EF4-FFF2-40B4-BE49-F238E27FC236}">
                <a16:creationId xmlns:a16="http://schemas.microsoft.com/office/drawing/2014/main" id="{02727959-061A-80EF-AEC4-10E35F2BB5A0}"/>
              </a:ext>
            </a:extLst>
          </p:cNvPr>
          <p:cNvSpPr/>
          <p:nvPr/>
        </p:nvSpPr>
        <p:spPr>
          <a:xfrm>
            <a:off x="1494248" y="3785240"/>
            <a:ext cx="219429" cy="2451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0" name="Oval 19">
            <a:extLst>
              <a:ext uri="{FF2B5EF4-FFF2-40B4-BE49-F238E27FC236}">
                <a16:creationId xmlns:a16="http://schemas.microsoft.com/office/drawing/2014/main" id="{A4EE8B15-E6E9-D80F-E18A-8760A773E48F}"/>
              </a:ext>
            </a:extLst>
          </p:cNvPr>
          <p:cNvSpPr/>
          <p:nvPr/>
        </p:nvSpPr>
        <p:spPr>
          <a:xfrm>
            <a:off x="1001488" y="3945895"/>
            <a:ext cx="219429" cy="2451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1" name="Oval 20">
            <a:extLst>
              <a:ext uri="{FF2B5EF4-FFF2-40B4-BE49-F238E27FC236}">
                <a16:creationId xmlns:a16="http://schemas.microsoft.com/office/drawing/2014/main" id="{9C87A182-0A6E-BAF1-61FE-DFE050EEC62E}"/>
              </a:ext>
            </a:extLst>
          </p:cNvPr>
          <p:cNvSpPr/>
          <p:nvPr/>
        </p:nvSpPr>
        <p:spPr>
          <a:xfrm>
            <a:off x="3700079" y="3643021"/>
            <a:ext cx="219429" cy="2451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3" name="Oval 22">
            <a:extLst>
              <a:ext uri="{FF2B5EF4-FFF2-40B4-BE49-F238E27FC236}">
                <a16:creationId xmlns:a16="http://schemas.microsoft.com/office/drawing/2014/main" id="{12A15C8B-ADB3-42EE-E8D3-F0F7675970F0}"/>
              </a:ext>
            </a:extLst>
          </p:cNvPr>
          <p:cNvSpPr/>
          <p:nvPr/>
        </p:nvSpPr>
        <p:spPr>
          <a:xfrm>
            <a:off x="3971859" y="3643021"/>
            <a:ext cx="219429" cy="2451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4" name="Oval 23">
            <a:extLst>
              <a:ext uri="{FF2B5EF4-FFF2-40B4-BE49-F238E27FC236}">
                <a16:creationId xmlns:a16="http://schemas.microsoft.com/office/drawing/2014/main" id="{5DDAD038-45C9-B3A1-30A0-7FFE4B0A00F0}"/>
              </a:ext>
            </a:extLst>
          </p:cNvPr>
          <p:cNvSpPr/>
          <p:nvPr/>
        </p:nvSpPr>
        <p:spPr>
          <a:xfrm>
            <a:off x="4244274" y="3652546"/>
            <a:ext cx="219429" cy="2451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5" name="Oval 24">
            <a:extLst>
              <a:ext uri="{FF2B5EF4-FFF2-40B4-BE49-F238E27FC236}">
                <a16:creationId xmlns:a16="http://schemas.microsoft.com/office/drawing/2014/main" id="{8B93C395-002E-C353-EB8B-49A3E3F4E50C}"/>
              </a:ext>
            </a:extLst>
          </p:cNvPr>
          <p:cNvSpPr/>
          <p:nvPr/>
        </p:nvSpPr>
        <p:spPr>
          <a:xfrm>
            <a:off x="4516689" y="3662071"/>
            <a:ext cx="219429" cy="2451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6" name="Oval 25">
            <a:extLst>
              <a:ext uri="{FF2B5EF4-FFF2-40B4-BE49-F238E27FC236}">
                <a16:creationId xmlns:a16="http://schemas.microsoft.com/office/drawing/2014/main" id="{6012114C-8F04-F585-0897-34182FFAEB1D}"/>
              </a:ext>
            </a:extLst>
          </p:cNvPr>
          <p:cNvSpPr/>
          <p:nvPr/>
        </p:nvSpPr>
        <p:spPr>
          <a:xfrm>
            <a:off x="4792914" y="3660801"/>
            <a:ext cx="219429" cy="2451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7" name="Oval 26">
            <a:extLst>
              <a:ext uri="{FF2B5EF4-FFF2-40B4-BE49-F238E27FC236}">
                <a16:creationId xmlns:a16="http://schemas.microsoft.com/office/drawing/2014/main" id="{B9D49D59-3F44-B2E8-8A8B-B1B666481706}"/>
              </a:ext>
            </a:extLst>
          </p:cNvPr>
          <p:cNvSpPr/>
          <p:nvPr/>
        </p:nvSpPr>
        <p:spPr>
          <a:xfrm>
            <a:off x="5064694" y="3660801"/>
            <a:ext cx="219429" cy="2451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8" name="Oval 27">
            <a:extLst>
              <a:ext uri="{FF2B5EF4-FFF2-40B4-BE49-F238E27FC236}">
                <a16:creationId xmlns:a16="http://schemas.microsoft.com/office/drawing/2014/main" id="{532D52CE-29C3-B9D9-0B4B-0C9C3E576EEC}"/>
              </a:ext>
            </a:extLst>
          </p:cNvPr>
          <p:cNvSpPr/>
          <p:nvPr/>
        </p:nvSpPr>
        <p:spPr>
          <a:xfrm>
            <a:off x="5337109" y="3670326"/>
            <a:ext cx="219429" cy="2451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29" name="Oval 28">
            <a:extLst>
              <a:ext uri="{FF2B5EF4-FFF2-40B4-BE49-F238E27FC236}">
                <a16:creationId xmlns:a16="http://schemas.microsoft.com/office/drawing/2014/main" id="{FBF5B0C6-DD1C-327C-5727-F60B41C932F0}"/>
              </a:ext>
            </a:extLst>
          </p:cNvPr>
          <p:cNvSpPr/>
          <p:nvPr/>
        </p:nvSpPr>
        <p:spPr>
          <a:xfrm>
            <a:off x="5609524" y="3679851"/>
            <a:ext cx="219429" cy="2451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0" name="Oval 29">
            <a:extLst>
              <a:ext uri="{FF2B5EF4-FFF2-40B4-BE49-F238E27FC236}">
                <a16:creationId xmlns:a16="http://schemas.microsoft.com/office/drawing/2014/main" id="{96623B16-D211-31A1-FA96-5DB19D5BDE7D}"/>
              </a:ext>
            </a:extLst>
          </p:cNvPr>
          <p:cNvSpPr/>
          <p:nvPr/>
        </p:nvSpPr>
        <p:spPr>
          <a:xfrm>
            <a:off x="544288" y="3496315"/>
            <a:ext cx="219429" cy="2451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1" name="Oval 30">
            <a:extLst>
              <a:ext uri="{FF2B5EF4-FFF2-40B4-BE49-F238E27FC236}">
                <a16:creationId xmlns:a16="http://schemas.microsoft.com/office/drawing/2014/main" id="{D6E55B88-A982-2776-8364-516E6A407083}"/>
              </a:ext>
            </a:extLst>
          </p:cNvPr>
          <p:cNvSpPr/>
          <p:nvPr/>
        </p:nvSpPr>
        <p:spPr>
          <a:xfrm>
            <a:off x="602708" y="4080515"/>
            <a:ext cx="219429" cy="2451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sp>
        <p:nvSpPr>
          <p:cNvPr id="32" name="Oval 31">
            <a:extLst>
              <a:ext uri="{FF2B5EF4-FFF2-40B4-BE49-F238E27FC236}">
                <a16:creationId xmlns:a16="http://schemas.microsoft.com/office/drawing/2014/main" id="{3900ADC6-82A9-9530-6E15-23E811E3FB06}"/>
              </a:ext>
            </a:extLst>
          </p:cNvPr>
          <p:cNvSpPr/>
          <p:nvPr/>
        </p:nvSpPr>
        <p:spPr>
          <a:xfrm>
            <a:off x="1858738" y="3926845"/>
            <a:ext cx="219429" cy="2451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a:p>
        </p:txBody>
      </p:sp>
      <p:cxnSp>
        <p:nvCxnSpPr>
          <p:cNvPr id="33" name="Straight Connector 32">
            <a:extLst>
              <a:ext uri="{FF2B5EF4-FFF2-40B4-BE49-F238E27FC236}">
                <a16:creationId xmlns:a16="http://schemas.microsoft.com/office/drawing/2014/main" id="{914B79EB-C1CF-1B7A-C726-6AA51AA3FF92}"/>
              </a:ext>
            </a:extLst>
          </p:cNvPr>
          <p:cNvCxnSpPr>
            <a:cxnSpLocks/>
          </p:cNvCxnSpPr>
          <p:nvPr/>
        </p:nvCxnSpPr>
        <p:spPr>
          <a:xfrm>
            <a:off x="3734611" y="3785240"/>
            <a:ext cx="198462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19">
            <a:extLst>
              <a:ext uri="{FF2B5EF4-FFF2-40B4-BE49-F238E27FC236}">
                <a16:creationId xmlns:a16="http://schemas.microsoft.com/office/drawing/2014/main" id="{3761BB4C-C670-D37F-FE0E-0DF9F23EE863}"/>
              </a:ext>
            </a:extLst>
          </p:cNvPr>
          <p:cNvSpPr>
            <a:spLocks noChangeArrowheads="1"/>
          </p:cNvSpPr>
          <p:nvPr/>
        </p:nvSpPr>
        <p:spPr bwMode="auto">
          <a:xfrm>
            <a:off x="352071" y="263777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cxnSp>
        <p:nvCxnSpPr>
          <p:cNvPr id="35" name="Straight Arrow Connector 34">
            <a:extLst>
              <a:ext uri="{FF2B5EF4-FFF2-40B4-BE49-F238E27FC236}">
                <a16:creationId xmlns:a16="http://schemas.microsoft.com/office/drawing/2014/main" id="{390A9B23-926E-C7CC-2619-E53A31F1363F}"/>
              </a:ext>
            </a:extLst>
          </p:cNvPr>
          <p:cNvCxnSpPr>
            <a:cxnSpLocks/>
          </p:cNvCxnSpPr>
          <p:nvPr/>
        </p:nvCxnSpPr>
        <p:spPr>
          <a:xfrm>
            <a:off x="2752537" y="3926845"/>
            <a:ext cx="620395" cy="190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C167583-15D1-E020-B597-D0CF9EE36171}"/>
              </a:ext>
            </a:extLst>
          </p:cNvPr>
          <p:cNvSpPr txBox="1"/>
          <p:nvPr/>
        </p:nvSpPr>
        <p:spPr>
          <a:xfrm>
            <a:off x="67072" y="4890701"/>
            <a:ext cx="1646605"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monomer</a:t>
            </a:r>
          </a:p>
        </p:txBody>
      </p:sp>
      <p:sp>
        <p:nvSpPr>
          <p:cNvPr id="38" name="TextBox 37">
            <a:extLst>
              <a:ext uri="{FF2B5EF4-FFF2-40B4-BE49-F238E27FC236}">
                <a16:creationId xmlns:a16="http://schemas.microsoft.com/office/drawing/2014/main" id="{B28D0DBE-8B3A-B0D9-2E4F-143297A00BEF}"/>
              </a:ext>
            </a:extLst>
          </p:cNvPr>
          <p:cNvSpPr txBox="1"/>
          <p:nvPr/>
        </p:nvSpPr>
        <p:spPr>
          <a:xfrm>
            <a:off x="4055637" y="4072095"/>
            <a:ext cx="1420582"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polymer</a:t>
            </a:r>
          </a:p>
        </p:txBody>
      </p:sp>
      <p:cxnSp>
        <p:nvCxnSpPr>
          <p:cNvPr id="39" name="Straight Arrow Connector 38">
            <a:extLst>
              <a:ext uri="{FF2B5EF4-FFF2-40B4-BE49-F238E27FC236}">
                <a16:creationId xmlns:a16="http://schemas.microsoft.com/office/drawing/2014/main" id="{EE978F32-1415-7563-FF31-98756958E46E}"/>
              </a:ext>
            </a:extLst>
          </p:cNvPr>
          <p:cNvCxnSpPr>
            <a:cxnSpLocks/>
            <a:endCxn id="31" idx="3"/>
          </p:cNvCxnSpPr>
          <p:nvPr/>
        </p:nvCxnSpPr>
        <p:spPr>
          <a:xfrm flipV="1">
            <a:off x="611610" y="4289741"/>
            <a:ext cx="23233" cy="68226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46" name="Picture 45" descr="Icon&#10;&#10;Description automatically generated with medium confidence">
            <a:extLst>
              <a:ext uri="{FF2B5EF4-FFF2-40B4-BE49-F238E27FC236}">
                <a16:creationId xmlns:a16="http://schemas.microsoft.com/office/drawing/2014/main" id="{0AA41FF4-82C7-74D0-2A25-49C51A34993D}"/>
              </a:ext>
            </a:extLst>
          </p:cNvPr>
          <p:cNvPicPr>
            <a:picLocks noChangeAspect="1"/>
          </p:cNvPicPr>
          <p:nvPr/>
        </p:nvPicPr>
        <p:blipFill>
          <a:blip r:embed="rId3"/>
          <a:stretch>
            <a:fillRect/>
          </a:stretch>
        </p:blipFill>
        <p:spPr>
          <a:xfrm>
            <a:off x="8084905" y="-69057"/>
            <a:ext cx="3297130" cy="3477442"/>
          </a:xfrm>
          <a:prstGeom prst="rect">
            <a:avLst/>
          </a:prstGeom>
        </p:spPr>
      </p:pic>
      <p:sp>
        <p:nvSpPr>
          <p:cNvPr id="53" name="Rectangle 52">
            <a:extLst>
              <a:ext uri="{FF2B5EF4-FFF2-40B4-BE49-F238E27FC236}">
                <a16:creationId xmlns:a16="http://schemas.microsoft.com/office/drawing/2014/main" id="{AA0366C2-91E2-1D3B-833F-7F6B09BC5FAF}"/>
              </a:ext>
            </a:extLst>
          </p:cNvPr>
          <p:cNvSpPr/>
          <p:nvPr/>
        </p:nvSpPr>
        <p:spPr>
          <a:xfrm>
            <a:off x="5609524" y="4062918"/>
            <a:ext cx="5880162" cy="2637874"/>
          </a:xfrm>
          <a:prstGeom prst="rect">
            <a:avLst/>
          </a:prstGeom>
          <a:solidFill>
            <a:srgbClr val="FFFFFF">
              <a:alpha val="8784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TextBox 46">
            <a:extLst>
              <a:ext uri="{FF2B5EF4-FFF2-40B4-BE49-F238E27FC236}">
                <a16:creationId xmlns:a16="http://schemas.microsoft.com/office/drawing/2014/main" id="{679130E1-08A4-69A2-CD1D-C3C54933CD9B}"/>
              </a:ext>
            </a:extLst>
          </p:cNvPr>
          <p:cNvSpPr txBox="1"/>
          <p:nvPr/>
        </p:nvSpPr>
        <p:spPr>
          <a:xfrm>
            <a:off x="5719239" y="4062918"/>
            <a:ext cx="5770447" cy="707886"/>
          </a:xfrm>
          <a:prstGeom prst="rect">
            <a:avLst/>
          </a:prstGeom>
          <a:noFill/>
        </p:spPr>
        <p:txBody>
          <a:bodyPr wrap="square" rtlCol="0">
            <a:spAutoFit/>
          </a:bodyPr>
          <a:lstStyle/>
          <a:p>
            <a:r>
              <a:rPr lang="en-GB" sz="2000" b="1" dirty="0">
                <a:latin typeface="Century Gothic" panose="020B0502020202020204" pitchFamily="34" charset="0"/>
              </a:rPr>
              <a:t>Can you spot the repeating unit in this polymer?</a:t>
            </a:r>
          </a:p>
        </p:txBody>
      </p:sp>
      <p:pic>
        <p:nvPicPr>
          <p:cNvPr id="1026" name="Picture 2" descr="polystyrene structure | taylorivy | Flickr">
            <a:extLst>
              <a:ext uri="{FF2B5EF4-FFF2-40B4-BE49-F238E27FC236}">
                <a16:creationId xmlns:a16="http://schemas.microsoft.com/office/drawing/2014/main" id="{08043D4B-A138-CFF2-EE4F-F72A0546715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467" r="8401" b="61824"/>
          <a:stretch/>
        </p:blipFill>
        <p:spPr bwMode="auto">
          <a:xfrm>
            <a:off x="5723466" y="4963583"/>
            <a:ext cx="5696630" cy="1403350"/>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a:extLst>
              <a:ext uri="{FF2B5EF4-FFF2-40B4-BE49-F238E27FC236}">
                <a16:creationId xmlns:a16="http://schemas.microsoft.com/office/drawing/2014/main" id="{35C17E22-88CF-049C-8073-82205888F4BF}"/>
              </a:ext>
            </a:extLst>
          </p:cNvPr>
          <p:cNvSpPr/>
          <p:nvPr/>
        </p:nvSpPr>
        <p:spPr>
          <a:xfrm>
            <a:off x="6797899" y="4855470"/>
            <a:ext cx="953036" cy="1591359"/>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62505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500"/>
                                        <p:tgtEl>
                                          <p:spTgt spid="2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fade">
                                      <p:cBhvr>
                                        <p:cTn id="63" dur="500"/>
                                        <p:tgtEl>
                                          <p:spTgt spid="2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fade">
                                      <p:cBhvr>
                                        <p:cTn id="69" dur="500"/>
                                        <p:tgtEl>
                                          <p:spTgt spid="2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fade">
                                      <p:cBhvr>
                                        <p:cTn id="72" dur="500"/>
                                        <p:tgtEl>
                                          <p:spTgt spid="2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fade">
                                      <p:cBhvr>
                                        <p:cTn id="75" dur="500"/>
                                        <p:tgtEl>
                                          <p:spTgt spid="27"/>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500"/>
                                        <p:tgtEl>
                                          <p:spTgt spid="28"/>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fade">
                                      <p:cBhvr>
                                        <p:cTn id="81" dur="500"/>
                                        <p:tgtEl>
                                          <p:spTgt spid="29"/>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fade">
                                      <p:cBhvr>
                                        <p:cTn id="84" dur="500"/>
                                        <p:tgtEl>
                                          <p:spTgt spid="30"/>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2"/>
                                        </p:tgtEl>
                                        <p:attrNameLst>
                                          <p:attrName>style.visibility</p:attrName>
                                        </p:attrNameLst>
                                      </p:cBhvr>
                                      <p:to>
                                        <p:strVal val="visible"/>
                                      </p:to>
                                    </p:set>
                                    <p:animEffect transition="in" filter="fade">
                                      <p:cBhvr>
                                        <p:cTn id="90" dur="500"/>
                                        <p:tgtEl>
                                          <p:spTgt spid="32"/>
                                        </p:tgtEl>
                                      </p:cBhvr>
                                    </p:animEffect>
                                  </p:childTnLst>
                                </p:cTn>
                              </p:par>
                              <p:par>
                                <p:cTn id="91" presetID="10" presetClass="entr" presetSubtype="0" fill="hold" nodeType="withEffect">
                                  <p:stCondLst>
                                    <p:cond delay="0"/>
                                  </p:stCondLst>
                                  <p:childTnLst>
                                    <p:set>
                                      <p:cBhvr>
                                        <p:cTn id="92" dur="1" fill="hold">
                                          <p:stCondLst>
                                            <p:cond delay="0"/>
                                          </p:stCondLst>
                                        </p:cTn>
                                        <p:tgtEl>
                                          <p:spTgt spid="33"/>
                                        </p:tgtEl>
                                        <p:attrNameLst>
                                          <p:attrName>style.visibility</p:attrName>
                                        </p:attrNameLst>
                                      </p:cBhvr>
                                      <p:to>
                                        <p:strVal val="visible"/>
                                      </p:to>
                                    </p:set>
                                    <p:animEffect transition="in" filter="fade">
                                      <p:cBhvr>
                                        <p:cTn id="93" dur="500"/>
                                        <p:tgtEl>
                                          <p:spTgt spid="33"/>
                                        </p:tgtEl>
                                      </p:cBhvr>
                                    </p:animEffect>
                                  </p:childTnLst>
                                </p:cTn>
                              </p:par>
                              <p:par>
                                <p:cTn id="94" presetID="10" presetClass="entr" presetSubtype="0" fill="hold" nodeType="withEffect">
                                  <p:stCondLst>
                                    <p:cond delay="0"/>
                                  </p:stCondLst>
                                  <p:childTnLst>
                                    <p:set>
                                      <p:cBhvr>
                                        <p:cTn id="95" dur="1" fill="hold">
                                          <p:stCondLst>
                                            <p:cond delay="0"/>
                                          </p:stCondLst>
                                        </p:cTn>
                                        <p:tgtEl>
                                          <p:spTgt spid="35"/>
                                        </p:tgtEl>
                                        <p:attrNameLst>
                                          <p:attrName>style.visibility</p:attrName>
                                        </p:attrNameLst>
                                      </p:cBhvr>
                                      <p:to>
                                        <p:strVal val="visible"/>
                                      </p:to>
                                    </p:set>
                                    <p:animEffect transition="in" filter="fade">
                                      <p:cBhvr>
                                        <p:cTn id="96" dur="500"/>
                                        <p:tgtEl>
                                          <p:spTgt spid="35"/>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39"/>
                                        </p:tgtEl>
                                        <p:attrNameLst>
                                          <p:attrName>style.visibility</p:attrName>
                                        </p:attrNameLst>
                                      </p:cBhvr>
                                      <p:to>
                                        <p:strVal val="visible"/>
                                      </p:to>
                                    </p:set>
                                    <p:animEffect transition="in" filter="fade">
                                      <p:cBhvr>
                                        <p:cTn id="101" dur="500"/>
                                        <p:tgtEl>
                                          <p:spTgt spid="39"/>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7"/>
                                        </p:tgtEl>
                                        <p:attrNameLst>
                                          <p:attrName>style.visibility</p:attrName>
                                        </p:attrNameLst>
                                      </p:cBhvr>
                                      <p:to>
                                        <p:strVal val="visible"/>
                                      </p:to>
                                    </p:set>
                                    <p:animEffect transition="in" filter="fade">
                                      <p:cBhvr>
                                        <p:cTn id="104" dur="500"/>
                                        <p:tgtEl>
                                          <p:spTgt spid="37"/>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38"/>
                                        </p:tgtEl>
                                        <p:attrNameLst>
                                          <p:attrName>style.visibility</p:attrName>
                                        </p:attrNameLst>
                                      </p:cBhvr>
                                      <p:to>
                                        <p:strVal val="visible"/>
                                      </p:to>
                                    </p:set>
                                    <p:animEffect transition="in" filter="fade">
                                      <p:cBhvr>
                                        <p:cTn id="109" dur="500"/>
                                        <p:tgtEl>
                                          <p:spTgt spid="38"/>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46"/>
                                        </p:tgtEl>
                                        <p:attrNameLst>
                                          <p:attrName>style.visibility</p:attrName>
                                        </p:attrNameLst>
                                      </p:cBhvr>
                                      <p:to>
                                        <p:strVal val="visible"/>
                                      </p:to>
                                    </p:set>
                                    <p:animEffect transition="in" filter="fade">
                                      <p:cBhvr>
                                        <p:cTn id="114" dur="500"/>
                                        <p:tgtEl>
                                          <p:spTgt spid="46"/>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47"/>
                                        </p:tgtEl>
                                        <p:attrNameLst>
                                          <p:attrName>style.visibility</p:attrName>
                                        </p:attrNameLst>
                                      </p:cBhvr>
                                      <p:to>
                                        <p:strVal val="visible"/>
                                      </p:to>
                                    </p:set>
                                    <p:animEffect transition="in" filter="fade">
                                      <p:cBhvr>
                                        <p:cTn id="119" dur="500"/>
                                        <p:tgtEl>
                                          <p:spTgt spid="47"/>
                                        </p:tgtEl>
                                      </p:cBhvr>
                                    </p:animEffec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nodeType="clickEffect">
                                  <p:stCondLst>
                                    <p:cond delay="0"/>
                                  </p:stCondLst>
                                  <p:childTnLst>
                                    <p:set>
                                      <p:cBhvr>
                                        <p:cTn id="123" dur="1" fill="hold">
                                          <p:stCondLst>
                                            <p:cond delay="0"/>
                                          </p:stCondLst>
                                        </p:cTn>
                                        <p:tgtEl>
                                          <p:spTgt spid="1026"/>
                                        </p:tgtEl>
                                        <p:attrNameLst>
                                          <p:attrName>style.visibility</p:attrName>
                                        </p:attrNameLst>
                                      </p:cBhvr>
                                      <p:to>
                                        <p:strVal val="visible"/>
                                      </p:to>
                                    </p:set>
                                  </p:childTnLst>
                                </p:cTn>
                              </p:par>
                              <p:par>
                                <p:cTn id="124" presetID="10" presetClass="entr" presetSubtype="0" fill="hold" grpId="0" nodeType="withEffect">
                                  <p:stCondLst>
                                    <p:cond delay="0"/>
                                  </p:stCondLst>
                                  <p:childTnLst>
                                    <p:set>
                                      <p:cBhvr>
                                        <p:cTn id="125" dur="1" fill="hold">
                                          <p:stCondLst>
                                            <p:cond delay="0"/>
                                          </p:stCondLst>
                                        </p:cTn>
                                        <p:tgtEl>
                                          <p:spTgt spid="53"/>
                                        </p:tgtEl>
                                        <p:attrNameLst>
                                          <p:attrName>style.visibility</p:attrName>
                                        </p:attrNameLst>
                                      </p:cBhvr>
                                      <p:to>
                                        <p:strVal val="visible"/>
                                      </p:to>
                                    </p:set>
                                    <p:animEffect transition="in" filter="fade">
                                      <p:cBhvr>
                                        <p:cTn id="126" dur="500"/>
                                        <p:tgtEl>
                                          <p:spTgt spid="53"/>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grpId="0" nodeType="clickEffect">
                                  <p:stCondLst>
                                    <p:cond delay="0"/>
                                  </p:stCondLst>
                                  <p:childTnLst>
                                    <p:set>
                                      <p:cBhvr>
                                        <p:cTn id="130" dur="1" fill="hold">
                                          <p:stCondLst>
                                            <p:cond delay="0"/>
                                          </p:stCondLst>
                                        </p:cTn>
                                        <p:tgtEl>
                                          <p:spTgt spid="54"/>
                                        </p:tgtEl>
                                        <p:attrNameLst>
                                          <p:attrName>style.visibility</p:attrName>
                                        </p:attrNameLst>
                                      </p:cBhvr>
                                      <p:to>
                                        <p:strVal val="visible"/>
                                      </p:to>
                                    </p:set>
                                    <p:animEffect transition="in" filter="fade">
                                      <p:cBhvr>
                                        <p:cTn id="131"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1" grpId="0"/>
      <p:bldP spid="12" grpId="0"/>
      <p:bldP spid="13" grpId="0"/>
      <p:bldP spid="14" grpId="0" animBg="1"/>
      <p:bldP spid="15" grpId="0" animBg="1"/>
      <p:bldP spid="18" grpId="0" animBg="1"/>
      <p:bldP spid="19" grpId="0" animBg="1"/>
      <p:bldP spid="20" grpId="0" animBg="1"/>
      <p:bldP spid="21"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7" grpId="0"/>
      <p:bldP spid="38" grpId="0"/>
      <p:bldP spid="53" grpId="0" animBg="1"/>
      <p:bldP spid="47" grpId="0"/>
      <p:bldP spid="5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5D4F2-9807-2D5D-9B10-C35D3A1E214B}"/>
              </a:ext>
            </a:extLst>
          </p:cNvPr>
          <p:cNvSpPr>
            <a:spLocks noGrp="1"/>
          </p:cNvSpPr>
          <p:nvPr>
            <p:ph type="title"/>
          </p:nvPr>
        </p:nvSpPr>
        <p:spPr/>
        <p:txBody>
          <a:bodyPr/>
          <a:lstStyle/>
          <a:p>
            <a:r>
              <a:rPr lang="en-GB" dirty="0">
                <a:latin typeface="Century Gothic" panose="020B0502020202020204" pitchFamily="34" charset="0"/>
              </a:rPr>
              <a:t>Representing polymers with a formula</a:t>
            </a:r>
          </a:p>
        </p:txBody>
      </p:sp>
      <p:sp>
        <p:nvSpPr>
          <p:cNvPr id="3" name="TextBox 2">
            <a:extLst>
              <a:ext uri="{FF2B5EF4-FFF2-40B4-BE49-F238E27FC236}">
                <a16:creationId xmlns:a16="http://schemas.microsoft.com/office/drawing/2014/main" id="{50FF7C64-C68E-BBC9-6B7A-086C7A2E1242}"/>
              </a:ext>
            </a:extLst>
          </p:cNvPr>
          <p:cNvSpPr txBox="1"/>
          <p:nvPr/>
        </p:nvSpPr>
        <p:spPr>
          <a:xfrm>
            <a:off x="451802" y="978708"/>
            <a:ext cx="8287846" cy="461665"/>
          </a:xfrm>
          <a:prstGeom prst="rect">
            <a:avLst/>
          </a:prstGeom>
          <a:noFill/>
        </p:spPr>
        <p:txBody>
          <a:bodyPr wrap="none" rtlCol="0">
            <a:spAutoFit/>
          </a:bodyPr>
          <a:lstStyle/>
          <a:p>
            <a:r>
              <a:rPr lang="en-GB" sz="2400" dirty="0">
                <a:latin typeface="Century Gothic" panose="020B0502020202020204" pitchFamily="34" charset="0"/>
              </a:rPr>
              <a:t>We can represent a polymer with a displayed formula.</a:t>
            </a:r>
          </a:p>
        </p:txBody>
      </p:sp>
      <p:grpSp>
        <p:nvGrpSpPr>
          <p:cNvPr id="4" name="Group 3">
            <a:extLst>
              <a:ext uri="{FF2B5EF4-FFF2-40B4-BE49-F238E27FC236}">
                <a16:creationId xmlns:a16="http://schemas.microsoft.com/office/drawing/2014/main" id="{90E1D589-7DA9-992D-6445-B80BF9157A6E}"/>
              </a:ext>
            </a:extLst>
          </p:cNvPr>
          <p:cNvGrpSpPr/>
          <p:nvPr/>
        </p:nvGrpSpPr>
        <p:grpSpPr>
          <a:xfrm>
            <a:off x="781342" y="4977652"/>
            <a:ext cx="1477009" cy="1487805"/>
            <a:chOff x="9296400" y="1587538"/>
            <a:chExt cx="1477009" cy="1487805"/>
          </a:xfrm>
        </p:grpSpPr>
        <p:grpSp>
          <p:nvGrpSpPr>
            <p:cNvPr id="5" name="Group 4">
              <a:extLst>
                <a:ext uri="{FF2B5EF4-FFF2-40B4-BE49-F238E27FC236}">
                  <a16:creationId xmlns:a16="http://schemas.microsoft.com/office/drawing/2014/main" id="{0515189C-7159-0A56-6B39-BF75878E3A8A}"/>
                </a:ext>
              </a:extLst>
            </p:cNvPr>
            <p:cNvGrpSpPr/>
            <p:nvPr/>
          </p:nvGrpSpPr>
          <p:grpSpPr>
            <a:xfrm>
              <a:off x="9363285" y="1587538"/>
              <a:ext cx="1410124" cy="1487805"/>
              <a:chOff x="362895" y="0"/>
              <a:chExt cx="1410511" cy="1487873"/>
            </a:xfrm>
          </p:grpSpPr>
          <p:sp>
            <p:nvSpPr>
              <p:cNvPr id="14" name="Text Box 101">
                <a:extLst>
                  <a:ext uri="{FF2B5EF4-FFF2-40B4-BE49-F238E27FC236}">
                    <a16:creationId xmlns:a16="http://schemas.microsoft.com/office/drawing/2014/main" id="{97DFE30B-5F7F-9168-B084-D67F792169D0}"/>
                  </a:ext>
                </a:extLst>
              </p:cNvPr>
              <p:cNvSpPr txBox="1"/>
              <p:nvPr/>
            </p:nvSpPr>
            <p:spPr>
              <a:xfrm>
                <a:off x="408561" y="505838"/>
                <a:ext cx="933856" cy="41828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200" b="1" dirty="0">
                    <a:effectLst/>
                    <a:latin typeface="Century Gothic" panose="020B0502020202020204" pitchFamily="34" charset="0"/>
                    <a:ea typeface="Times New Roman" panose="02020603050405020304" pitchFamily="18" charset="0"/>
                  </a:rPr>
                  <a:t>C   C</a:t>
                </a:r>
                <a:endParaRPr lang="en-GB" sz="1200" b="1" dirty="0">
                  <a:effectLst/>
                  <a:latin typeface="Times New Roman" panose="02020603050405020304" pitchFamily="18" charset="0"/>
                  <a:ea typeface="Times New Roman" panose="02020603050405020304" pitchFamily="18" charset="0"/>
                </a:endParaRPr>
              </a:p>
            </p:txBody>
          </p:sp>
          <p:sp>
            <p:nvSpPr>
              <p:cNvPr id="15" name="Text Box 102">
                <a:extLst>
                  <a:ext uri="{FF2B5EF4-FFF2-40B4-BE49-F238E27FC236}">
                    <a16:creationId xmlns:a16="http://schemas.microsoft.com/office/drawing/2014/main" id="{E1829D67-E8C2-E9CB-0A29-1C9273E6E0B9}"/>
                  </a:ext>
                </a:extLst>
              </p:cNvPr>
              <p:cNvSpPr txBox="1"/>
              <p:nvPr/>
            </p:nvSpPr>
            <p:spPr>
              <a:xfrm>
                <a:off x="476655" y="1001949"/>
                <a:ext cx="933450" cy="41783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200" b="1" dirty="0">
                    <a:effectLst/>
                    <a:latin typeface="Century Gothic" panose="020B0502020202020204" pitchFamily="34" charset="0"/>
                    <a:ea typeface="Times New Roman" panose="02020603050405020304" pitchFamily="18" charset="0"/>
                  </a:rPr>
                  <a:t>H   H</a:t>
                </a:r>
                <a:endParaRPr lang="en-GB" sz="1200" b="1" dirty="0">
                  <a:effectLst/>
                  <a:latin typeface="Times New Roman" panose="02020603050405020304" pitchFamily="18" charset="0"/>
                  <a:ea typeface="Times New Roman" panose="02020603050405020304" pitchFamily="18" charset="0"/>
                </a:endParaRPr>
              </a:p>
            </p:txBody>
          </p:sp>
          <p:sp>
            <p:nvSpPr>
              <p:cNvPr id="16" name="Text Box 103">
                <a:extLst>
                  <a:ext uri="{FF2B5EF4-FFF2-40B4-BE49-F238E27FC236}">
                    <a16:creationId xmlns:a16="http://schemas.microsoft.com/office/drawing/2014/main" id="{75B99210-0559-69EB-87F8-BBA45693768B}"/>
                  </a:ext>
                </a:extLst>
              </p:cNvPr>
              <p:cNvSpPr txBox="1"/>
              <p:nvPr/>
            </p:nvSpPr>
            <p:spPr>
              <a:xfrm>
                <a:off x="466927" y="0"/>
                <a:ext cx="933450" cy="41783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200" b="1" dirty="0">
                    <a:effectLst/>
                    <a:latin typeface="Century Gothic" panose="020B0502020202020204" pitchFamily="34" charset="0"/>
                    <a:ea typeface="Times New Roman" panose="02020603050405020304" pitchFamily="18" charset="0"/>
                  </a:rPr>
                  <a:t>H   H</a:t>
                </a:r>
                <a:endParaRPr lang="en-GB" sz="1200" b="1" dirty="0">
                  <a:effectLst/>
                  <a:latin typeface="Times New Roman" panose="02020603050405020304" pitchFamily="18" charset="0"/>
                  <a:ea typeface="Times New Roman" panose="02020603050405020304" pitchFamily="18" charset="0"/>
                </a:endParaRPr>
              </a:p>
            </p:txBody>
          </p:sp>
          <p:sp>
            <p:nvSpPr>
              <p:cNvPr id="19" name="Left Bracket 18">
                <a:extLst>
                  <a:ext uri="{FF2B5EF4-FFF2-40B4-BE49-F238E27FC236}">
                    <a16:creationId xmlns:a16="http://schemas.microsoft.com/office/drawing/2014/main" id="{9FA81DA6-2692-A1BD-4BDB-0DD502D6248A}"/>
                  </a:ext>
                </a:extLst>
              </p:cNvPr>
              <p:cNvSpPr/>
              <p:nvPr/>
            </p:nvSpPr>
            <p:spPr>
              <a:xfrm>
                <a:off x="362895" y="158615"/>
                <a:ext cx="107004" cy="1177047"/>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b="1"/>
              </a:p>
            </p:txBody>
          </p:sp>
          <p:sp>
            <p:nvSpPr>
              <p:cNvPr id="20" name="Text Box 107">
                <a:extLst>
                  <a:ext uri="{FF2B5EF4-FFF2-40B4-BE49-F238E27FC236}">
                    <a16:creationId xmlns:a16="http://schemas.microsoft.com/office/drawing/2014/main" id="{262702B8-F647-236F-DEF5-6A2268A992C5}"/>
                  </a:ext>
                </a:extLst>
              </p:cNvPr>
              <p:cNvSpPr txBox="1"/>
              <p:nvPr/>
            </p:nvSpPr>
            <p:spPr>
              <a:xfrm>
                <a:off x="1313234" y="1070043"/>
                <a:ext cx="460172" cy="41783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1600" b="1" i="1" dirty="0">
                    <a:latin typeface="Century Gothic" panose="020B0502020202020204" pitchFamily="34" charset="0"/>
                    <a:ea typeface="Times New Roman" panose="02020603050405020304" pitchFamily="18" charset="0"/>
                  </a:rPr>
                  <a:t>3</a:t>
                </a:r>
                <a:endParaRPr lang="en-GB" sz="1200" b="1" dirty="0">
                  <a:effectLst/>
                  <a:latin typeface="Times New Roman" panose="02020603050405020304" pitchFamily="18" charset="0"/>
                  <a:ea typeface="Times New Roman" panose="02020603050405020304" pitchFamily="18" charset="0"/>
                </a:endParaRPr>
              </a:p>
            </p:txBody>
          </p:sp>
        </p:grpSp>
        <p:sp>
          <p:nvSpPr>
            <p:cNvPr id="6" name="Left Bracket 5">
              <a:extLst>
                <a:ext uri="{FF2B5EF4-FFF2-40B4-BE49-F238E27FC236}">
                  <a16:creationId xmlns:a16="http://schemas.microsoft.com/office/drawing/2014/main" id="{D211AB18-F1AB-A29A-D14D-E1B1A7043198}"/>
                </a:ext>
              </a:extLst>
            </p:cNvPr>
            <p:cNvSpPr/>
            <p:nvPr/>
          </p:nvSpPr>
          <p:spPr>
            <a:xfrm rot="10800000">
              <a:off x="10203163" y="1770509"/>
              <a:ext cx="106975" cy="1176993"/>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b="1"/>
            </a:p>
          </p:txBody>
        </p:sp>
        <p:cxnSp>
          <p:nvCxnSpPr>
            <p:cNvPr id="7" name="Straight Connector 6">
              <a:extLst>
                <a:ext uri="{FF2B5EF4-FFF2-40B4-BE49-F238E27FC236}">
                  <a16:creationId xmlns:a16="http://schemas.microsoft.com/office/drawing/2014/main" id="{504B7579-AD9B-6D14-3685-C122C79EF462}"/>
                </a:ext>
              </a:extLst>
            </p:cNvPr>
            <p:cNvCxnSpPr>
              <a:cxnSpLocks/>
            </p:cNvCxnSpPr>
            <p:nvPr/>
          </p:nvCxnSpPr>
          <p:spPr>
            <a:xfrm>
              <a:off x="9772650" y="2291099"/>
              <a:ext cx="152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07EDB46-2104-4130-1E4B-EB9021E06B8D}"/>
                </a:ext>
              </a:extLst>
            </p:cNvPr>
            <p:cNvCxnSpPr>
              <a:cxnSpLocks/>
            </p:cNvCxnSpPr>
            <p:nvPr/>
          </p:nvCxnSpPr>
          <p:spPr>
            <a:xfrm>
              <a:off x="10210800" y="2291099"/>
              <a:ext cx="152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727BFA7-B30B-2957-6A93-BCE8A92DC03B}"/>
                </a:ext>
              </a:extLst>
            </p:cNvPr>
            <p:cNvCxnSpPr>
              <a:cxnSpLocks/>
            </p:cNvCxnSpPr>
            <p:nvPr/>
          </p:nvCxnSpPr>
          <p:spPr>
            <a:xfrm>
              <a:off x="9296400" y="2291099"/>
              <a:ext cx="152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C60ED30-D256-E5BB-279F-B6CB5E5B3494}"/>
                </a:ext>
              </a:extLst>
            </p:cNvPr>
            <p:cNvCxnSpPr>
              <a:cxnSpLocks/>
            </p:cNvCxnSpPr>
            <p:nvPr/>
          </p:nvCxnSpPr>
          <p:spPr>
            <a:xfrm>
              <a:off x="10096500" y="2405399"/>
              <a:ext cx="0" cy="2140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6284095-068D-9827-4F2C-A6CFEEE0820B}"/>
                </a:ext>
              </a:extLst>
            </p:cNvPr>
            <p:cNvCxnSpPr>
              <a:cxnSpLocks/>
            </p:cNvCxnSpPr>
            <p:nvPr/>
          </p:nvCxnSpPr>
          <p:spPr>
            <a:xfrm>
              <a:off x="9658350" y="2443499"/>
              <a:ext cx="0" cy="2140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0DF4B65-4247-9BEA-7C7C-0D4C01624BD1}"/>
                </a:ext>
              </a:extLst>
            </p:cNvPr>
            <p:cNvCxnSpPr>
              <a:cxnSpLocks/>
            </p:cNvCxnSpPr>
            <p:nvPr/>
          </p:nvCxnSpPr>
          <p:spPr>
            <a:xfrm>
              <a:off x="9658350" y="1929149"/>
              <a:ext cx="0" cy="2140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E08DD9C-9EDA-5E45-3729-28256EF47604}"/>
                </a:ext>
              </a:extLst>
            </p:cNvPr>
            <p:cNvCxnSpPr>
              <a:cxnSpLocks/>
            </p:cNvCxnSpPr>
            <p:nvPr/>
          </p:nvCxnSpPr>
          <p:spPr>
            <a:xfrm>
              <a:off x="10077450" y="1910099"/>
              <a:ext cx="0" cy="2140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 name="TextBox 24">
            <a:extLst>
              <a:ext uri="{FF2B5EF4-FFF2-40B4-BE49-F238E27FC236}">
                <a16:creationId xmlns:a16="http://schemas.microsoft.com/office/drawing/2014/main" id="{E9728B71-22C3-CC7F-2517-0CD4DF63422F}"/>
              </a:ext>
            </a:extLst>
          </p:cNvPr>
          <p:cNvSpPr txBox="1"/>
          <p:nvPr/>
        </p:nvSpPr>
        <p:spPr>
          <a:xfrm>
            <a:off x="7905192" y="1973636"/>
            <a:ext cx="3245478" cy="1015663"/>
          </a:xfrm>
          <a:prstGeom prst="rect">
            <a:avLst/>
          </a:prstGeom>
          <a:noFill/>
        </p:spPr>
        <p:txBody>
          <a:bodyPr wrap="square" rtlCol="0">
            <a:spAutoFit/>
          </a:bodyPr>
          <a:lstStyle/>
          <a:p>
            <a:r>
              <a:rPr lang="en-GB" sz="2000" b="1" dirty="0">
                <a:solidFill>
                  <a:schemeClr val="accent1"/>
                </a:solidFill>
                <a:latin typeface="Century Gothic" panose="020B0502020202020204" pitchFamily="34" charset="0"/>
              </a:rPr>
              <a:t>a single line represents a single strong covalent bond</a:t>
            </a:r>
          </a:p>
        </p:txBody>
      </p:sp>
      <p:sp>
        <p:nvSpPr>
          <p:cNvPr id="26" name="TextBox 25">
            <a:extLst>
              <a:ext uri="{FF2B5EF4-FFF2-40B4-BE49-F238E27FC236}">
                <a16:creationId xmlns:a16="http://schemas.microsoft.com/office/drawing/2014/main" id="{D196A25D-0EBE-6533-BB26-063E63E0D7ED}"/>
              </a:ext>
            </a:extLst>
          </p:cNvPr>
          <p:cNvSpPr txBox="1"/>
          <p:nvPr/>
        </p:nvSpPr>
        <p:spPr>
          <a:xfrm>
            <a:off x="7914522" y="3177244"/>
            <a:ext cx="3245478" cy="1323439"/>
          </a:xfrm>
          <a:prstGeom prst="rect">
            <a:avLst/>
          </a:prstGeom>
          <a:noFill/>
        </p:spPr>
        <p:txBody>
          <a:bodyPr wrap="square" rtlCol="0">
            <a:spAutoFit/>
          </a:bodyPr>
          <a:lstStyle/>
          <a:p>
            <a:r>
              <a:rPr lang="en-GB" sz="2000" b="1" dirty="0">
                <a:solidFill>
                  <a:schemeClr val="accent1"/>
                </a:solidFill>
                <a:latin typeface="Century Gothic" panose="020B0502020202020204" pitchFamily="34" charset="0"/>
              </a:rPr>
              <a:t>The bracket and </a:t>
            </a:r>
            <a:r>
              <a:rPr lang="en-GB" sz="2000" b="1" i="1" dirty="0">
                <a:solidFill>
                  <a:schemeClr val="accent1"/>
                </a:solidFill>
                <a:latin typeface="Century Gothic" panose="020B0502020202020204" pitchFamily="34" charset="0"/>
              </a:rPr>
              <a:t>n</a:t>
            </a:r>
            <a:r>
              <a:rPr lang="en-GB" sz="2000" b="1" dirty="0">
                <a:solidFill>
                  <a:schemeClr val="accent1"/>
                </a:solidFill>
                <a:latin typeface="Century Gothic" panose="020B0502020202020204" pitchFamily="34" charset="0"/>
              </a:rPr>
              <a:t> mean that the part in the brackets is repeated </a:t>
            </a:r>
            <a:r>
              <a:rPr lang="en-GB" sz="2000" b="1" i="1" dirty="0">
                <a:solidFill>
                  <a:schemeClr val="accent1"/>
                </a:solidFill>
                <a:latin typeface="Century Gothic" panose="020B0502020202020204" pitchFamily="34" charset="0"/>
              </a:rPr>
              <a:t>n</a:t>
            </a:r>
            <a:r>
              <a:rPr lang="en-GB" sz="2000" b="1" dirty="0">
                <a:solidFill>
                  <a:schemeClr val="accent1"/>
                </a:solidFill>
                <a:latin typeface="Century Gothic" panose="020B0502020202020204" pitchFamily="34" charset="0"/>
              </a:rPr>
              <a:t> number of times</a:t>
            </a:r>
          </a:p>
        </p:txBody>
      </p:sp>
      <p:sp>
        <p:nvSpPr>
          <p:cNvPr id="49" name="Text Box 101">
            <a:extLst>
              <a:ext uri="{FF2B5EF4-FFF2-40B4-BE49-F238E27FC236}">
                <a16:creationId xmlns:a16="http://schemas.microsoft.com/office/drawing/2014/main" id="{3E0D0562-B35B-426D-8DEF-5CEF86A2C39A}"/>
              </a:ext>
            </a:extLst>
          </p:cNvPr>
          <p:cNvSpPr txBox="1"/>
          <p:nvPr/>
        </p:nvSpPr>
        <p:spPr>
          <a:xfrm>
            <a:off x="3466899" y="5558980"/>
            <a:ext cx="933600" cy="41827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200" b="1" dirty="0">
                <a:solidFill>
                  <a:schemeClr val="accent1"/>
                </a:solidFill>
                <a:effectLst/>
                <a:latin typeface="Century Gothic" panose="020B0502020202020204" pitchFamily="34" charset="0"/>
                <a:ea typeface="Times New Roman" panose="02020603050405020304" pitchFamily="18" charset="0"/>
              </a:rPr>
              <a:t>C   C</a:t>
            </a:r>
            <a:endParaRPr lang="en-GB" sz="1200" b="1" dirty="0">
              <a:solidFill>
                <a:schemeClr val="accent1"/>
              </a:solidFill>
              <a:effectLst/>
              <a:latin typeface="Times New Roman" panose="02020603050405020304" pitchFamily="18" charset="0"/>
              <a:ea typeface="Times New Roman" panose="02020603050405020304" pitchFamily="18" charset="0"/>
            </a:endParaRPr>
          </a:p>
        </p:txBody>
      </p:sp>
      <p:cxnSp>
        <p:nvCxnSpPr>
          <p:cNvPr id="32" name="Straight Arrow Connector 31">
            <a:extLst>
              <a:ext uri="{FF2B5EF4-FFF2-40B4-BE49-F238E27FC236}">
                <a16:creationId xmlns:a16="http://schemas.microsoft.com/office/drawing/2014/main" id="{3FDC2864-2681-610E-9D89-10B185921B5C}"/>
              </a:ext>
            </a:extLst>
          </p:cNvPr>
          <p:cNvCxnSpPr>
            <a:cxnSpLocks/>
          </p:cNvCxnSpPr>
          <p:nvPr/>
        </p:nvCxnSpPr>
        <p:spPr>
          <a:xfrm flipH="1">
            <a:off x="6079967" y="2322937"/>
            <a:ext cx="1699055" cy="333181"/>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2E89B5B-E431-ABF3-21BF-F14DEE2E73FB}"/>
              </a:ext>
            </a:extLst>
          </p:cNvPr>
          <p:cNvCxnSpPr>
            <a:cxnSpLocks/>
          </p:cNvCxnSpPr>
          <p:nvPr/>
        </p:nvCxnSpPr>
        <p:spPr>
          <a:xfrm flipH="1">
            <a:off x="6920753" y="3351329"/>
            <a:ext cx="993769" cy="75450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AAC0742-1039-63E3-B670-FEEB55293484}"/>
              </a:ext>
            </a:extLst>
          </p:cNvPr>
          <p:cNvCxnSpPr>
            <a:cxnSpLocks/>
          </p:cNvCxnSpPr>
          <p:nvPr/>
        </p:nvCxnSpPr>
        <p:spPr>
          <a:xfrm flipH="1">
            <a:off x="6598024" y="3351329"/>
            <a:ext cx="1316498" cy="44970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50" name="Text Box 102">
            <a:extLst>
              <a:ext uri="{FF2B5EF4-FFF2-40B4-BE49-F238E27FC236}">
                <a16:creationId xmlns:a16="http://schemas.microsoft.com/office/drawing/2014/main" id="{B179FF2E-B069-34E1-A680-9F6C98CAC8AE}"/>
              </a:ext>
            </a:extLst>
          </p:cNvPr>
          <p:cNvSpPr txBox="1"/>
          <p:nvPr/>
        </p:nvSpPr>
        <p:spPr>
          <a:xfrm>
            <a:off x="3534974" y="6055068"/>
            <a:ext cx="933194" cy="417811"/>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200" b="1">
                <a:solidFill>
                  <a:schemeClr val="accent1"/>
                </a:solidFill>
                <a:effectLst/>
                <a:latin typeface="Century Gothic" panose="020B0502020202020204" pitchFamily="34" charset="0"/>
                <a:ea typeface="Times New Roman" panose="02020603050405020304" pitchFamily="18" charset="0"/>
              </a:rPr>
              <a:t>H   H</a:t>
            </a:r>
            <a:endParaRPr lang="en-GB" sz="1200" b="1">
              <a:solidFill>
                <a:schemeClr val="accent1"/>
              </a:solidFill>
              <a:effectLst/>
              <a:latin typeface="Times New Roman" panose="02020603050405020304" pitchFamily="18" charset="0"/>
              <a:ea typeface="Times New Roman" panose="02020603050405020304" pitchFamily="18" charset="0"/>
            </a:endParaRPr>
          </a:p>
        </p:txBody>
      </p:sp>
      <p:sp>
        <p:nvSpPr>
          <p:cNvPr id="51" name="Text Box 103">
            <a:extLst>
              <a:ext uri="{FF2B5EF4-FFF2-40B4-BE49-F238E27FC236}">
                <a16:creationId xmlns:a16="http://schemas.microsoft.com/office/drawing/2014/main" id="{CB38F93B-255E-EC61-81E1-52D7AB0965E3}"/>
              </a:ext>
            </a:extLst>
          </p:cNvPr>
          <p:cNvSpPr txBox="1"/>
          <p:nvPr/>
        </p:nvSpPr>
        <p:spPr>
          <a:xfrm>
            <a:off x="3525249" y="5053165"/>
            <a:ext cx="933194" cy="417811"/>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200" b="1" dirty="0">
                <a:solidFill>
                  <a:schemeClr val="accent1"/>
                </a:solidFill>
                <a:effectLst/>
                <a:latin typeface="Century Gothic" panose="020B0502020202020204" pitchFamily="34" charset="0"/>
                <a:ea typeface="Times New Roman" panose="02020603050405020304" pitchFamily="18" charset="0"/>
              </a:rPr>
              <a:t>H   H</a:t>
            </a:r>
            <a:endParaRPr lang="en-GB" sz="1200" b="1" dirty="0">
              <a:solidFill>
                <a:schemeClr val="accent1"/>
              </a:solidFill>
              <a:effectLst/>
              <a:latin typeface="Times New Roman" panose="02020603050405020304" pitchFamily="18" charset="0"/>
              <a:ea typeface="Times New Roman" panose="02020603050405020304" pitchFamily="18" charset="0"/>
            </a:endParaRPr>
          </a:p>
        </p:txBody>
      </p:sp>
      <p:cxnSp>
        <p:nvCxnSpPr>
          <p:cNvPr id="42" name="Straight Connector 41">
            <a:extLst>
              <a:ext uri="{FF2B5EF4-FFF2-40B4-BE49-F238E27FC236}">
                <a16:creationId xmlns:a16="http://schemas.microsoft.com/office/drawing/2014/main" id="{03ABB7F8-436B-D642-60F2-381B8721A57D}"/>
              </a:ext>
            </a:extLst>
          </p:cNvPr>
          <p:cNvCxnSpPr>
            <a:cxnSpLocks/>
          </p:cNvCxnSpPr>
          <p:nvPr/>
        </p:nvCxnSpPr>
        <p:spPr>
          <a:xfrm>
            <a:off x="3830610" y="5756726"/>
            <a:ext cx="1524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75E96A6-3384-B296-67BD-A8684EEB2F39}"/>
              </a:ext>
            </a:extLst>
          </p:cNvPr>
          <p:cNvCxnSpPr>
            <a:cxnSpLocks/>
          </p:cNvCxnSpPr>
          <p:nvPr/>
        </p:nvCxnSpPr>
        <p:spPr>
          <a:xfrm>
            <a:off x="4268760" y="5756726"/>
            <a:ext cx="1524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9D38CBFE-AA4F-5FA2-E08F-AA1FA2F97D3E}"/>
              </a:ext>
            </a:extLst>
          </p:cNvPr>
          <p:cNvCxnSpPr>
            <a:cxnSpLocks/>
          </p:cNvCxnSpPr>
          <p:nvPr/>
        </p:nvCxnSpPr>
        <p:spPr>
          <a:xfrm>
            <a:off x="3354360" y="5756726"/>
            <a:ext cx="152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3A65405-E930-220A-C1B1-3F72388285C8}"/>
              </a:ext>
            </a:extLst>
          </p:cNvPr>
          <p:cNvCxnSpPr>
            <a:cxnSpLocks/>
          </p:cNvCxnSpPr>
          <p:nvPr/>
        </p:nvCxnSpPr>
        <p:spPr>
          <a:xfrm>
            <a:off x="4154460" y="5871026"/>
            <a:ext cx="0" cy="214033"/>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3EAD36A-3440-1D56-6809-B8A1845496C3}"/>
              </a:ext>
            </a:extLst>
          </p:cNvPr>
          <p:cNvCxnSpPr>
            <a:cxnSpLocks/>
          </p:cNvCxnSpPr>
          <p:nvPr/>
        </p:nvCxnSpPr>
        <p:spPr>
          <a:xfrm>
            <a:off x="3716310" y="5909126"/>
            <a:ext cx="0" cy="214033"/>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22C0E86-78AF-73B8-C4BC-8D7C4936F9D5}"/>
              </a:ext>
            </a:extLst>
          </p:cNvPr>
          <p:cNvCxnSpPr>
            <a:cxnSpLocks/>
          </p:cNvCxnSpPr>
          <p:nvPr/>
        </p:nvCxnSpPr>
        <p:spPr>
          <a:xfrm>
            <a:off x="3716310" y="5394776"/>
            <a:ext cx="0" cy="214033"/>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1D71B31-3A9C-C9D7-FAE5-18897B683011}"/>
              </a:ext>
            </a:extLst>
          </p:cNvPr>
          <p:cNvCxnSpPr>
            <a:cxnSpLocks/>
          </p:cNvCxnSpPr>
          <p:nvPr/>
        </p:nvCxnSpPr>
        <p:spPr>
          <a:xfrm>
            <a:off x="4135410" y="5375726"/>
            <a:ext cx="0" cy="214033"/>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3" name="Text Box 102">
            <a:extLst>
              <a:ext uri="{FF2B5EF4-FFF2-40B4-BE49-F238E27FC236}">
                <a16:creationId xmlns:a16="http://schemas.microsoft.com/office/drawing/2014/main" id="{D209F5BF-A4D0-3F07-2BC2-B83E8512F369}"/>
              </a:ext>
            </a:extLst>
          </p:cNvPr>
          <p:cNvSpPr txBox="1"/>
          <p:nvPr/>
        </p:nvSpPr>
        <p:spPr>
          <a:xfrm>
            <a:off x="4483410" y="6055068"/>
            <a:ext cx="933194" cy="417811"/>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200" b="1" dirty="0">
                <a:solidFill>
                  <a:srgbClr val="7030A0"/>
                </a:solidFill>
                <a:effectLst/>
                <a:latin typeface="Century Gothic" panose="020B0502020202020204" pitchFamily="34" charset="0"/>
                <a:ea typeface="Times New Roman" panose="02020603050405020304" pitchFamily="18" charset="0"/>
              </a:rPr>
              <a:t>H   H</a:t>
            </a:r>
            <a:endParaRPr lang="en-GB" sz="1200" b="1" dirty="0">
              <a:solidFill>
                <a:srgbClr val="7030A0"/>
              </a:solidFill>
              <a:effectLst/>
              <a:latin typeface="Times New Roman" panose="02020603050405020304" pitchFamily="18" charset="0"/>
              <a:ea typeface="Times New Roman" panose="02020603050405020304" pitchFamily="18" charset="0"/>
            </a:endParaRPr>
          </a:p>
        </p:txBody>
      </p:sp>
      <p:sp>
        <p:nvSpPr>
          <p:cNvPr id="64" name="Text Box 103">
            <a:extLst>
              <a:ext uri="{FF2B5EF4-FFF2-40B4-BE49-F238E27FC236}">
                <a16:creationId xmlns:a16="http://schemas.microsoft.com/office/drawing/2014/main" id="{5278A01E-A52F-3540-E5B0-CD2A390E5C56}"/>
              </a:ext>
            </a:extLst>
          </p:cNvPr>
          <p:cNvSpPr txBox="1"/>
          <p:nvPr/>
        </p:nvSpPr>
        <p:spPr>
          <a:xfrm>
            <a:off x="4473685" y="5053165"/>
            <a:ext cx="933194" cy="417811"/>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200" b="1" dirty="0">
                <a:solidFill>
                  <a:srgbClr val="7030A0"/>
                </a:solidFill>
                <a:effectLst/>
                <a:latin typeface="Century Gothic" panose="020B0502020202020204" pitchFamily="34" charset="0"/>
                <a:ea typeface="Times New Roman" panose="02020603050405020304" pitchFamily="18" charset="0"/>
              </a:rPr>
              <a:t>H   H</a:t>
            </a:r>
            <a:endParaRPr lang="en-GB" sz="1200" b="1" dirty="0">
              <a:solidFill>
                <a:srgbClr val="7030A0"/>
              </a:solidFill>
              <a:effectLst/>
              <a:latin typeface="Times New Roman" panose="02020603050405020304" pitchFamily="18" charset="0"/>
              <a:ea typeface="Times New Roman" panose="02020603050405020304" pitchFamily="18" charset="0"/>
            </a:endParaRPr>
          </a:p>
        </p:txBody>
      </p:sp>
      <p:cxnSp>
        <p:nvCxnSpPr>
          <p:cNvPr id="65" name="Straight Connector 64">
            <a:extLst>
              <a:ext uri="{FF2B5EF4-FFF2-40B4-BE49-F238E27FC236}">
                <a16:creationId xmlns:a16="http://schemas.microsoft.com/office/drawing/2014/main" id="{0BA05645-4D9D-593E-2240-5094A133CE0B}"/>
              </a:ext>
            </a:extLst>
          </p:cNvPr>
          <p:cNvCxnSpPr>
            <a:cxnSpLocks/>
          </p:cNvCxnSpPr>
          <p:nvPr/>
        </p:nvCxnSpPr>
        <p:spPr>
          <a:xfrm>
            <a:off x="4779046" y="5756726"/>
            <a:ext cx="15240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90C0509-38B9-EEAA-DDE9-791E80DF8ED5}"/>
              </a:ext>
            </a:extLst>
          </p:cNvPr>
          <p:cNvCxnSpPr>
            <a:cxnSpLocks/>
          </p:cNvCxnSpPr>
          <p:nvPr/>
        </p:nvCxnSpPr>
        <p:spPr>
          <a:xfrm>
            <a:off x="5217196" y="5756726"/>
            <a:ext cx="152400"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9B3127E-5AA0-04FA-9103-5EEEAFD383EC}"/>
              </a:ext>
            </a:extLst>
          </p:cNvPr>
          <p:cNvCxnSpPr>
            <a:cxnSpLocks/>
          </p:cNvCxnSpPr>
          <p:nvPr/>
        </p:nvCxnSpPr>
        <p:spPr>
          <a:xfrm>
            <a:off x="5102896" y="5871026"/>
            <a:ext cx="0" cy="214033"/>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D015641-D70B-A1E6-8F4F-FC09543A1363}"/>
              </a:ext>
            </a:extLst>
          </p:cNvPr>
          <p:cNvCxnSpPr>
            <a:cxnSpLocks/>
          </p:cNvCxnSpPr>
          <p:nvPr/>
        </p:nvCxnSpPr>
        <p:spPr>
          <a:xfrm>
            <a:off x="4664746" y="5909126"/>
            <a:ext cx="0" cy="214033"/>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A4CF84B-F605-9DC6-3C71-7F00FCC47E69}"/>
              </a:ext>
            </a:extLst>
          </p:cNvPr>
          <p:cNvCxnSpPr>
            <a:cxnSpLocks/>
          </p:cNvCxnSpPr>
          <p:nvPr/>
        </p:nvCxnSpPr>
        <p:spPr>
          <a:xfrm>
            <a:off x="4664746" y="5394776"/>
            <a:ext cx="0" cy="214033"/>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9DD62DB1-3BB5-1181-43DE-889F86AFC6A1}"/>
              </a:ext>
            </a:extLst>
          </p:cNvPr>
          <p:cNvCxnSpPr>
            <a:cxnSpLocks/>
          </p:cNvCxnSpPr>
          <p:nvPr/>
        </p:nvCxnSpPr>
        <p:spPr>
          <a:xfrm>
            <a:off x="5083846" y="5375726"/>
            <a:ext cx="0" cy="214033"/>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71" name="Text Box 102">
            <a:extLst>
              <a:ext uri="{FF2B5EF4-FFF2-40B4-BE49-F238E27FC236}">
                <a16:creationId xmlns:a16="http://schemas.microsoft.com/office/drawing/2014/main" id="{6710AA9B-DE1E-FD04-01CC-8C8883E1CB4B}"/>
              </a:ext>
            </a:extLst>
          </p:cNvPr>
          <p:cNvSpPr txBox="1"/>
          <p:nvPr/>
        </p:nvSpPr>
        <p:spPr>
          <a:xfrm>
            <a:off x="5433739" y="6055068"/>
            <a:ext cx="933194" cy="417811"/>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200" b="1" dirty="0">
                <a:solidFill>
                  <a:srgbClr val="FF0000"/>
                </a:solidFill>
                <a:effectLst/>
                <a:latin typeface="Century Gothic" panose="020B0502020202020204" pitchFamily="34" charset="0"/>
                <a:ea typeface="Times New Roman" panose="02020603050405020304" pitchFamily="18" charset="0"/>
              </a:rPr>
              <a:t>H   H</a:t>
            </a:r>
            <a:endParaRPr lang="en-GB" sz="1200" b="1" dirty="0">
              <a:solidFill>
                <a:srgbClr val="FF0000"/>
              </a:solidFill>
              <a:effectLst/>
              <a:latin typeface="Times New Roman" panose="02020603050405020304" pitchFamily="18" charset="0"/>
              <a:ea typeface="Times New Roman" panose="02020603050405020304" pitchFamily="18" charset="0"/>
            </a:endParaRPr>
          </a:p>
        </p:txBody>
      </p:sp>
      <p:sp>
        <p:nvSpPr>
          <p:cNvPr id="72" name="Text Box 103">
            <a:extLst>
              <a:ext uri="{FF2B5EF4-FFF2-40B4-BE49-F238E27FC236}">
                <a16:creationId xmlns:a16="http://schemas.microsoft.com/office/drawing/2014/main" id="{21AA226E-C932-5CE0-2C10-1E2B9BCF1954}"/>
              </a:ext>
            </a:extLst>
          </p:cNvPr>
          <p:cNvSpPr txBox="1"/>
          <p:nvPr/>
        </p:nvSpPr>
        <p:spPr>
          <a:xfrm>
            <a:off x="5424014" y="5053165"/>
            <a:ext cx="933194" cy="417811"/>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200" b="1" dirty="0">
                <a:solidFill>
                  <a:srgbClr val="FF0000"/>
                </a:solidFill>
                <a:effectLst/>
                <a:latin typeface="Century Gothic" panose="020B0502020202020204" pitchFamily="34" charset="0"/>
                <a:ea typeface="Times New Roman" panose="02020603050405020304" pitchFamily="18" charset="0"/>
              </a:rPr>
              <a:t>H   H</a:t>
            </a:r>
            <a:endParaRPr lang="en-GB" sz="1200" b="1" dirty="0">
              <a:solidFill>
                <a:srgbClr val="FF0000"/>
              </a:solidFill>
              <a:effectLst/>
              <a:latin typeface="Times New Roman" panose="02020603050405020304" pitchFamily="18" charset="0"/>
              <a:ea typeface="Times New Roman" panose="02020603050405020304" pitchFamily="18" charset="0"/>
            </a:endParaRPr>
          </a:p>
        </p:txBody>
      </p:sp>
      <p:cxnSp>
        <p:nvCxnSpPr>
          <p:cNvPr id="73" name="Straight Connector 72">
            <a:extLst>
              <a:ext uri="{FF2B5EF4-FFF2-40B4-BE49-F238E27FC236}">
                <a16:creationId xmlns:a16="http://schemas.microsoft.com/office/drawing/2014/main" id="{DD9AC497-E765-F50C-F4A1-2470ABEBBDED}"/>
              </a:ext>
            </a:extLst>
          </p:cNvPr>
          <p:cNvCxnSpPr>
            <a:cxnSpLocks/>
          </p:cNvCxnSpPr>
          <p:nvPr/>
        </p:nvCxnSpPr>
        <p:spPr>
          <a:xfrm>
            <a:off x="5729375" y="5756726"/>
            <a:ext cx="1524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0355984-2883-1F34-EE4E-1D94B7D93C76}"/>
              </a:ext>
            </a:extLst>
          </p:cNvPr>
          <p:cNvCxnSpPr>
            <a:cxnSpLocks/>
          </p:cNvCxnSpPr>
          <p:nvPr/>
        </p:nvCxnSpPr>
        <p:spPr>
          <a:xfrm>
            <a:off x="6167525" y="5756726"/>
            <a:ext cx="152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7CA58380-5788-B3D5-029D-1AE78CD22F61}"/>
              </a:ext>
            </a:extLst>
          </p:cNvPr>
          <p:cNvCxnSpPr>
            <a:cxnSpLocks/>
          </p:cNvCxnSpPr>
          <p:nvPr/>
        </p:nvCxnSpPr>
        <p:spPr>
          <a:xfrm>
            <a:off x="6053225" y="5871026"/>
            <a:ext cx="0" cy="2140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256C4795-5D73-9016-05E8-90BD2D663ADF}"/>
              </a:ext>
            </a:extLst>
          </p:cNvPr>
          <p:cNvCxnSpPr>
            <a:cxnSpLocks/>
          </p:cNvCxnSpPr>
          <p:nvPr/>
        </p:nvCxnSpPr>
        <p:spPr>
          <a:xfrm>
            <a:off x="5615075" y="5909126"/>
            <a:ext cx="0" cy="2140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B9BEC4F-0852-0726-6326-317C28EEB4CC}"/>
              </a:ext>
            </a:extLst>
          </p:cNvPr>
          <p:cNvCxnSpPr>
            <a:cxnSpLocks/>
          </p:cNvCxnSpPr>
          <p:nvPr/>
        </p:nvCxnSpPr>
        <p:spPr>
          <a:xfrm>
            <a:off x="5615075" y="5394776"/>
            <a:ext cx="0" cy="2140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CDA51CD-F132-3127-2D17-718F06C87D62}"/>
              </a:ext>
            </a:extLst>
          </p:cNvPr>
          <p:cNvCxnSpPr>
            <a:cxnSpLocks/>
          </p:cNvCxnSpPr>
          <p:nvPr/>
        </p:nvCxnSpPr>
        <p:spPr>
          <a:xfrm>
            <a:off x="6034175" y="5375726"/>
            <a:ext cx="0" cy="2140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9" name="Text Box 101">
            <a:extLst>
              <a:ext uri="{FF2B5EF4-FFF2-40B4-BE49-F238E27FC236}">
                <a16:creationId xmlns:a16="http://schemas.microsoft.com/office/drawing/2014/main" id="{0120D866-7139-56DA-536F-D04C8E544970}"/>
              </a:ext>
            </a:extLst>
          </p:cNvPr>
          <p:cNvSpPr txBox="1"/>
          <p:nvPr/>
        </p:nvSpPr>
        <p:spPr>
          <a:xfrm>
            <a:off x="4433751" y="5558750"/>
            <a:ext cx="933600" cy="41827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200" b="1" dirty="0">
                <a:solidFill>
                  <a:srgbClr val="7030A0"/>
                </a:solidFill>
                <a:effectLst/>
                <a:latin typeface="Century Gothic" panose="020B0502020202020204" pitchFamily="34" charset="0"/>
                <a:ea typeface="Times New Roman" panose="02020603050405020304" pitchFamily="18" charset="0"/>
              </a:rPr>
              <a:t>C   C</a:t>
            </a:r>
            <a:endParaRPr lang="en-GB" sz="1200" b="1" dirty="0">
              <a:solidFill>
                <a:srgbClr val="7030A0"/>
              </a:solidFill>
              <a:effectLst/>
              <a:latin typeface="Times New Roman" panose="02020603050405020304" pitchFamily="18" charset="0"/>
              <a:ea typeface="Times New Roman" panose="02020603050405020304" pitchFamily="18" charset="0"/>
            </a:endParaRPr>
          </a:p>
        </p:txBody>
      </p:sp>
      <p:sp>
        <p:nvSpPr>
          <p:cNvPr id="80" name="Text Box 101">
            <a:extLst>
              <a:ext uri="{FF2B5EF4-FFF2-40B4-BE49-F238E27FC236}">
                <a16:creationId xmlns:a16="http://schemas.microsoft.com/office/drawing/2014/main" id="{8125F7CF-A4A8-20B5-3177-EC25AFEF06DD}"/>
              </a:ext>
            </a:extLst>
          </p:cNvPr>
          <p:cNvSpPr txBox="1"/>
          <p:nvPr/>
        </p:nvSpPr>
        <p:spPr>
          <a:xfrm>
            <a:off x="5383319" y="5539317"/>
            <a:ext cx="933600" cy="41827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200" b="1" dirty="0">
                <a:solidFill>
                  <a:srgbClr val="FF0000"/>
                </a:solidFill>
                <a:effectLst/>
                <a:latin typeface="Century Gothic" panose="020B0502020202020204" pitchFamily="34" charset="0"/>
                <a:ea typeface="Times New Roman" panose="02020603050405020304" pitchFamily="18" charset="0"/>
              </a:rPr>
              <a:t>C   C</a:t>
            </a:r>
            <a:endParaRPr lang="en-GB" sz="1200" b="1" dirty="0">
              <a:solidFill>
                <a:srgbClr val="FF0000"/>
              </a:solidFill>
              <a:effectLst/>
              <a:latin typeface="Times New Roman" panose="02020603050405020304" pitchFamily="18" charset="0"/>
              <a:ea typeface="Times New Roman" panose="02020603050405020304" pitchFamily="18" charset="0"/>
            </a:endParaRPr>
          </a:p>
        </p:txBody>
      </p:sp>
      <p:sp>
        <p:nvSpPr>
          <p:cNvPr id="81" name="TextBox 80">
            <a:extLst>
              <a:ext uri="{FF2B5EF4-FFF2-40B4-BE49-F238E27FC236}">
                <a16:creationId xmlns:a16="http://schemas.microsoft.com/office/drawing/2014/main" id="{69ECDD08-9AB1-84EE-1409-46C2A498F3CA}"/>
              </a:ext>
            </a:extLst>
          </p:cNvPr>
          <p:cNvSpPr txBox="1"/>
          <p:nvPr/>
        </p:nvSpPr>
        <p:spPr>
          <a:xfrm>
            <a:off x="2393503" y="5506275"/>
            <a:ext cx="415498" cy="523220"/>
          </a:xfrm>
          <a:prstGeom prst="rect">
            <a:avLst/>
          </a:prstGeom>
          <a:noFill/>
        </p:spPr>
        <p:txBody>
          <a:bodyPr wrap="none" rtlCol="0">
            <a:spAutoFit/>
          </a:bodyPr>
          <a:lstStyle/>
          <a:p>
            <a:r>
              <a:rPr lang="en-GB" sz="2800" dirty="0"/>
              <a:t>=</a:t>
            </a:r>
          </a:p>
        </p:txBody>
      </p:sp>
      <p:sp>
        <p:nvSpPr>
          <p:cNvPr id="82" name="TextBox 81">
            <a:extLst>
              <a:ext uri="{FF2B5EF4-FFF2-40B4-BE49-F238E27FC236}">
                <a16:creationId xmlns:a16="http://schemas.microsoft.com/office/drawing/2014/main" id="{EC142B06-07D2-924A-C3EC-1C6E4ECD5DB6}"/>
              </a:ext>
            </a:extLst>
          </p:cNvPr>
          <p:cNvSpPr txBox="1"/>
          <p:nvPr/>
        </p:nvSpPr>
        <p:spPr>
          <a:xfrm>
            <a:off x="7206903" y="4727801"/>
            <a:ext cx="4009943" cy="646331"/>
          </a:xfrm>
          <a:prstGeom prst="rect">
            <a:avLst/>
          </a:prstGeom>
          <a:noFill/>
        </p:spPr>
        <p:txBody>
          <a:bodyPr wrap="square" rtlCol="0">
            <a:spAutoFit/>
          </a:bodyPr>
          <a:lstStyle/>
          <a:p>
            <a:r>
              <a:rPr lang="en-GB" b="1" dirty="0">
                <a:latin typeface="Century Gothic" panose="020B0502020202020204" pitchFamily="34" charset="0"/>
              </a:rPr>
              <a:t>Why don’t we just draw out the full formula every time?</a:t>
            </a:r>
          </a:p>
        </p:txBody>
      </p:sp>
      <p:sp>
        <p:nvSpPr>
          <p:cNvPr id="83" name="TextBox 82">
            <a:extLst>
              <a:ext uri="{FF2B5EF4-FFF2-40B4-BE49-F238E27FC236}">
                <a16:creationId xmlns:a16="http://schemas.microsoft.com/office/drawing/2014/main" id="{AC14AD33-81FF-A39D-C173-9498296B4F4E}"/>
              </a:ext>
            </a:extLst>
          </p:cNvPr>
          <p:cNvSpPr txBox="1"/>
          <p:nvPr/>
        </p:nvSpPr>
        <p:spPr>
          <a:xfrm>
            <a:off x="7201832" y="5355424"/>
            <a:ext cx="4096284" cy="923330"/>
          </a:xfrm>
          <a:prstGeom prst="rect">
            <a:avLst/>
          </a:prstGeom>
          <a:noFill/>
        </p:spPr>
        <p:txBody>
          <a:bodyPr wrap="square" rtlCol="0">
            <a:spAutoFit/>
          </a:bodyPr>
          <a:lstStyle/>
          <a:p>
            <a:r>
              <a:rPr lang="en-GB" b="1" dirty="0">
                <a:solidFill>
                  <a:schemeClr val="accent1"/>
                </a:solidFill>
                <a:latin typeface="Century Gothic" panose="020B0502020202020204" pitchFamily="34" charset="0"/>
              </a:rPr>
              <a:t>Many polymers are very very very long molecules which would take too long to draw</a:t>
            </a:r>
          </a:p>
        </p:txBody>
      </p:sp>
      <p:grpSp>
        <p:nvGrpSpPr>
          <p:cNvPr id="59" name="Group 58">
            <a:extLst>
              <a:ext uri="{FF2B5EF4-FFF2-40B4-BE49-F238E27FC236}">
                <a16:creationId xmlns:a16="http://schemas.microsoft.com/office/drawing/2014/main" id="{A6B4C19E-D55C-F16F-7917-79F4B98CC9D9}"/>
              </a:ext>
            </a:extLst>
          </p:cNvPr>
          <p:cNvGrpSpPr/>
          <p:nvPr/>
        </p:nvGrpSpPr>
        <p:grpSpPr>
          <a:xfrm>
            <a:off x="4290660" y="1567190"/>
            <a:ext cx="3395242" cy="3400228"/>
            <a:chOff x="9296400" y="1639711"/>
            <a:chExt cx="1477009" cy="1435632"/>
          </a:xfrm>
        </p:grpSpPr>
        <p:grpSp>
          <p:nvGrpSpPr>
            <p:cNvPr id="60" name="Group 59">
              <a:extLst>
                <a:ext uri="{FF2B5EF4-FFF2-40B4-BE49-F238E27FC236}">
                  <a16:creationId xmlns:a16="http://schemas.microsoft.com/office/drawing/2014/main" id="{EC478DEA-A39A-B214-CA49-8A2E9D3404EE}"/>
                </a:ext>
              </a:extLst>
            </p:cNvPr>
            <p:cNvGrpSpPr/>
            <p:nvPr/>
          </p:nvGrpSpPr>
          <p:grpSpPr>
            <a:xfrm>
              <a:off x="9363285" y="1639711"/>
              <a:ext cx="1410124" cy="1435632"/>
              <a:chOff x="362895" y="52175"/>
              <a:chExt cx="1410511" cy="1435698"/>
            </a:xfrm>
          </p:grpSpPr>
          <p:sp>
            <p:nvSpPr>
              <p:cNvPr id="90" name="Text Box 101">
                <a:extLst>
                  <a:ext uri="{FF2B5EF4-FFF2-40B4-BE49-F238E27FC236}">
                    <a16:creationId xmlns:a16="http://schemas.microsoft.com/office/drawing/2014/main" id="{FB96580A-DB24-11D8-4609-4908A380762B}"/>
                  </a:ext>
                </a:extLst>
              </p:cNvPr>
              <p:cNvSpPr txBox="1"/>
              <p:nvPr/>
            </p:nvSpPr>
            <p:spPr>
              <a:xfrm>
                <a:off x="516100" y="558013"/>
                <a:ext cx="933856" cy="41828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3600" b="1" dirty="0">
                    <a:effectLst/>
                    <a:latin typeface="Century Gothic" panose="020B0502020202020204" pitchFamily="34" charset="0"/>
                    <a:ea typeface="Times New Roman" panose="02020603050405020304" pitchFamily="18" charset="0"/>
                  </a:rPr>
                  <a:t>C     C</a:t>
                </a:r>
                <a:endParaRPr lang="en-GB" sz="2000" b="1" dirty="0">
                  <a:effectLst/>
                  <a:latin typeface="Times New Roman" panose="02020603050405020304" pitchFamily="18" charset="0"/>
                  <a:ea typeface="Times New Roman" panose="02020603050405020304" pitchFamily="18" charset="0"/>
                </a:endParaRPr>
              </a:p>
            </p:txBody>
          </p:sp>
          <p:sp>
            <p:nvSpPr>
              <p:cNvPr id="91" name="Text Box 102">
                <a:extLst>
                  <a:ext uri="{FF2B5EF4-FFF2-40B4-BE49-F238E27FC236}">
                    <a16:creationId xmlns:a16="http://schemas.microsoft.com/office/drawing/2014/main" id="{A8FCF82F-A4E5-A00B-9B0E-D29341233A15}"/>
                  </a:ext>
                </a:extLst>
              </p:cNvPr>
              <p:cNvSpPr txBox="1"/>
              <p:nvPr/>
            </p:nvSpPr>
            <p:spPr>
              <a:xfrm>
                <a:off x="573440" y="1054124"/>
                <a:ext cx="933450" cy="41783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3600" b="1" dirty="0">
                    <a:effectLst/>
                    <a:latin typeface="Century Gothic" panose="020B0502020202020204" pitchFamily="34" charset="0"/>
                    <a:ea typeface="Times New Roman" panose="02020603050405020304" pitchFamily="18" charset="0"/>
                  </a:rPr>
                  <a:t>H     H</a:t>
                </a:r>
                <a:endParaRPr lang="en-GB" sz="2000" b="1" dirty="0">
                  <a:effectLst/>
                  <a:latin typeface="Times New Roman" panose="02020603050405020304" pitchFamily="18" charset="0"/>
                  <a:ea typeface="Times New Roman" panose="02020603050405020304" pitchFamily="18" charset="0"/>
                </a:endParaRPr>
              </a:p>
            </p:txBody>
          </p:sp>
          <p:sp>
            <p:nvSpPr>
              <p:cNvPr id="92" name="Text Box 103">
                <a:extLst>
                  <a:ext uri="{FF2B5EF4-FFF2-40B4-BE49-F238E27FC236}">
                    <a16:creationId xmlns:a16="http://schemas.microsoft.com/office/drawing/2014/main" id="{85B0317A-B957-16CC-52AD-08D565158522}"/>
                  </a:ext>
                </a:extLst>
              </p:cNvPr>
              <p:cNvSpPr txBox="1"/>
              <p:nvPr/>
            </p:nvSpPr>
            <p:spPr>
              <a:xfrm>
                <a:off x="542204" y="52175"/>
                <a:ext cx="933450" cy="41783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3600" b="1" dirty="0">
                    <a:effectLst/>
                    <a:latin typeface="Century Gothic" panose="020B0502020202020204" pitchFamily="34" charset="0"/>
                    <a:ea typeface="Times New Roman" panose="02020603050405020304" pitchFamily="18" charset="0"/>
                  </a:rPr>
                  <a:t>H     H</a:t>
                </a:r>
                <a:endParaRPr lang="en-GB" sz="2000" b="1" dirty="0">
                  <a:effectLst/>
                  <a:latin typeface="Times New Roman" panose="02020603050405020304" pitchFamily="18" charset="0"/>
                  <a:ea typeface="Times New Roman" panose="02020603050405020304" pitchFamily="18" charset="0"/>
                </a:endParaRPr>
              </a:p>
            </p:txBody>
          </p:sp>
          <p:sp>
            <p:nvSpPr>
              <p:cNvPr id="93" name="Left Bracket 92">
                <a:extLst>
                  <a:ext uri="{FF2B5EF4-FFF2-40B4-BE49-F238E27FC236}">
                    <a16:creationId xmlns:a16="http://schemas.microsoft.com/office/drawing/2014/main" id="{92EF612E-C3F3-4C39-BA90-C313E5D533F1}"/>
                  </a:ext>
                </a:extLst>
              </p:cNvPr>
              <p:cNvSpPr/>
              <p:nvPr/>
            </p:nvSpPr>
            <p:spPr>
              <a:xfrm>
                <a:off x="362895" y="158615"/>
                <a:ext cx="107004" cy="1177047"/>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sz="3200" b="1"/>
              </a:p>
            </p:txBody>
          </p:sp>
          <p:sp>
            <p:nvSpPr>
              <p:cNvPr id="94" name="Text Box 107">
                <a:extLst>
                  <a:ext uri="{FF2B5EF4-FFF2-40B4-BE49-F238E27FC236}">
                    <a16:creationId xmlns:a16="http://schemas.microsoft.com/office/drawing/2014/main" id="{E2EAA690-BD80-8389-4C50-A80F25129AEC}"/>
                  </a:ext>
                </a:extLst>
              </p:cNvPr>
              <p:cNvSpPr txBox="1"/>
              <p:nvPr/>
            </p:nvSpPr>
            <p:spPr>
              <a:xfrm>
                <a:off x="1313234" y="1070043"/>
                <a:ext cx="460172" cy="41783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r>
                  <a:rPr lang="en-GB" sz="2800" b="1" i="1" dirty="0">
                    <a:effectLst/>
                    <a:latin typeface="Century Gothic" panose="020B0502020202020204" pitchFamily="34" charset="0"/>
                    <a:ea typeface="Times New Roman" panose="02020603050405020304" pitchFamily="18" charset="0"/>
                  </a:rPr>
                  <a:t>n</a:t>
                </a:r>
                <a:endParaRPr lang="en-GB" sz="2000" b="1" dirty="0">
                  <a:effectLst/>
                  <a:latin typeface="Times New Roman" panose="02020603050405020304" pitchFamily="18" charset="0"/>
                  <a:ea typeface="Times New Roman" panose="02020603050405020304" pitchFamily="18" charset="0"/>
                </a:endParaRPr>
              </a:p>
            </p:txBody>
          </p:sp>
        </p:grpSp>
        <p:sp>
          <p:nvSpPr>
            <p:cNvPr id="61" name="Left Bracket 60">
              <a:extLst>
                <a:ext uri="{FF2B5EF4-FFF2-40B4-BE49-F238E27FC236}">
                  <a16:creationId xmlns:a16="http://schemas.microsoft.com/office/drawing/2014/main" id="{C3B3F14B-DCDF-4403-281D-6645E2503963}"/>
                </a:ext>
              </a:extLst>
            </p:cNvPr>
            <p:cNvSpPr/>
            <p:nvPr/>
          </p:nvSpPr>
          <p:spPr>
            <a:xfrm rot="10800000">
              <a:off x="10203163" y="1770509"/>
              <a:ext cx="106975" cy="1176993"/>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GB" sz="3200" b="1"/>
            </a:p>
          </p:txBody>
        </p:sp>
        <p:cxnSp>
          <p:nvCxnSpPr>
            <p:cNvPr id="62" name="Straight Connector 61">
              <a:extLst>
                <a:ext uri="{FF2B5EF4-FFF2-40B4-BE49-F238E27FC236}">
                  <a16:creationId xmlns:a16="http://schemas.microsoft.com/office/drawing/2014/main" id="{2F336219-87E4-AA48-83A8-193CEFC1C031}"/>
                </a:ext>
              </a:extLst>
            </p:cNvPr>
            <p:cNvCxnSpPr>
              <a:cxnSpLocks/>
            </p:cNvCxnSpPr>
            <p:nvPr/>
          </p:nvCxnSpPr>
          <p:spPr>
            <a:xfrm>
              <a:off x="9772650" y="2291099"/>
              <a:ext cx="152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5CB9752-5616-B78B-504D-60C2A84FA2B8}"/>
                </a:ext>
              </a:extLst>
            </p:cNvPr>
            <p:cNvCxnSpPr>
              <a:cxnSpLocks/>
            </p:cNvCxnSpPr>
            <p:nvPr/>
          </p:nvCxnSpPr>
          <p:spPr>
            <a:xfrm>
              <a:off x="10210800" y="2291099"/>
              <a:ext cx="152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4BE79DB-E4B6-1DE9-C0AF-9562878B7BEB}"/>
                </a:ext>
              </a:extLst>
            </p:cNvPr>
            <p:cNvCxnSpPr>
              <a:cxnSpLocks/>
            </p:cNvCxnSpPr>
            <p:nvPr/>
          </p:nvCxnSpPr>
          <p:spPr>
            <a:xfrm>
              <a:off x="9296400" y="2291099"/>
              <a:ext cx="15240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DCD63FD-61CB-F66B-2E81-F4FD2C4AA0BD}"/>
                </a:ext>
              </a:extLst>
            </p:cNvPr>
            <p:cNvCxnSpPr>
              <a:cxnSpLocks/>
            </p:cNvCxnSpPr>
            <p:nvPr/>
          </p:nvCxnSpPr>
          <p:spPr>
            <a:xfrm>
              <a:off x="10096500" y="2405399"/>
              <a:ext cx="0" cy="2140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DFF3557B-64EF-20EA-B3A3-471D5D61C636}"/>
                </a:ext>
              </a:extLst>
            </p:cNvPr>
            <p:cNvCxnSpPr>
              <a:cxnSpLocks/>
            </p:cNvCxnSpPr>
            <p:nvPr/>
          </p:nvCxnSpPr>
          <p:spPr>
            <a:xfrm>
              <a:off x="9658350" y="2443499"/>
              <a:ext cx="0" cy="2140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9DBB0EF1-B2B4-97BA-C463-4FE59BEF650A}"/>
                </a:ext>
              </a:extLst>
            </p:cNvPr>
            <p:cNvCxnSpPr>
              <a:cxnSpLocks/>
            </p:cNvCxnSpPr>
            <p:nvPr/>
          </p:nvCxnSpPr>
          <p:spPr>
            <a:xfrm>
              <a:off x="9658350" y="1929149"/>
              <a:ext cx="0" cy="2140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56FA7AF-B921-5B65-DEC3-B1088D0CD9C7}"/>
                </a:ext>
              </a:extLst>
            </p:cNvPr>
            <p:cNvCxnSpPr>
              <a:cxnSpLocks/>
            </p:cNvCxnSpPr>
            <p:nvPr/>
          </p:nvCxnSpPr>
          <p:spPr>
            <a:xfrm>
              <a:off x="10077450" y="1910099"/>
              <a:ext cx="0" cy="21403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16251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nodeType="with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fade">
                                      <p:cBhvr>
                                        <p:cTn id="20" dur="500"/>
                                        <p:tgtEl>
                                          <p:spTgt spid="3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fade">
                                      <p:cBhvr>
                                        <p:cTn id="31" dur="500"/>
                                        <p:tgtEl>
                                          <p:spTgt spid="3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fade">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9"/>
                                        </p:tgtEl>
                                        <p:attrNameLst>
                                          <p:attrName>style.visibility</p:attrName>
                                        </p:attrNameLst>
                                      </p:cBhvr>
                                      <p:to>
                                        <p:strVal val="visible"/>
                                      </p:to>
                                    </p:set>
                                    <p:animEffect transition="in" filter="fade">
                                      <p:cBhvr>
                                        <p:cTn id="41" dur="500"/>
                                        <p:tgtEl>
                                          <p:spTgt spid="4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fade">
                                      <p:cBhvr>
                                        <p:cTn id="44" dur="500"/>
                                        <p:tgtEl>
                                          <p:spTgt spid="5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500"/>
                                        <p:tgtEl>
                                          <p:spTgt spid="51"/>
                                        </p:tgtEl>
                                      </p:cBhvr>
                                    </p:animEffect>
                                  </p:childTnLst>
                                </p:cTn>
                              </p:par>
                              <p:par>
                                <p:cTn id="48" presetID="10" presetClass="entr" presetSubtype="0" fill="hold" nodeType="withEffect">
                                  <p:stCondLst>
                                    <p:cond delay="0"/>
                                  </p:stCondLst>
                                  <p:childTnLst>
                                    <p:set>
                                      <p:cBhvr>
                                        <p:cTn id="49" dur="1" fill="hold">
                                          <p:stCondLst>
                                            <p:cond delay="0"/>
                                          </p:stCondLst>
                                        </p:cTn>
                                        <p:tgtEl>
                                          <p:spTgt spid="42"/>
                                        </p:tgtEl>
                                        <p:attrNameLst>
                                          <p:attrName>style.visibility</p:attrName>
                                        </p:attrNameLst>
                                      </p:cBhvr>
                                      <p:to>
                                        <p:strVal val="visible"/>
                                      </p:to>
                                    </p:set>
                                    <p:animEffect transition="in" filter="fade">
                                      <p:cBhvr>
                                        <p:cTn id="50" dur="500"/>
                                        <p:tgtEl>
                                          <p:spTgt spid="42"/>
                                        </p:tgtEl>
                                      </p:cBhvr>
                                    </p:animEffect>
                                  </p:childTnLst>
                                </p:cTn>
                              </p:par>
                              <p:par>
                                <p:cTn id="51" presetID="10" presetClass="entr" presetSubtype="0" fill="hold" nodeType="withEffect">
                                  <p:stCondLst>
                                    <p:cond delay="0"/>
                                  </p:stCondLst>
                                  <p:childTnLst>
                                    <p:set>
                                      <p:cBhvr>
                                        <p:cTn id="52" dur="1" fill="hold">
                                          <p:stCondLst>
                                            <p:cond delay="0"/>
                                          </p:stCondLst>
                                        </p:cTn>
                                        <p:tgtEl>
                                          <p:spTgt spid="43"/>
                                        </p:tgtEl>
                                        <p:attrNameLst>
                                          <p:attrName>style.visibility</p:attrName>
                                        </p:attrNameLst>
                                      </p:cBhvr>
                                      <p:to>
                                        <p:strVal val="visible"/>
                                      </p:to>
                                    </p:set>
                                    <p:animEffect transition="in" filter="fade">
                                      <p:cBhvr>
                                        <p:cTn id="53" dur="500"/>
                                        <p:tgtEl>
                                          <p:spTgt spid="43"/>
                                        </p:tgtEl>
                                      </p:cBhvr>
                                    </p:animEffect>
                                  </p:childTnLst>
                                </p:cTn>
                              </p:par>
                              <p:par>
                                <p:cTn id="54" presetID="10" presetClass="entr" presetSubtype="0" fill="hold" nodeType="withEffect">
                                  <p:stCondLst>
                                    <p:cond delay="0"/>
                                  </p:stCondLst>
                                  <p:childTnLst>
                                    <p:set>
                                      <p:cBhvr>
                                        <p:cTn id="55" dur="1" fill="hold">
                                          <p:stCondLst>
                                            <p:cond delay="0"/>
                                          </p:stCondLst>
                                        </p:cTn>
                                        <p:tgtEl>
                                          <p:spTgt spid="44"/>
                                        </p:tgtEl>
                                        <p:attrNameLst>
                                          <p:attrName>style.visibility</p:attrName>
                                        </p:attrNameLst>
                                      </p:cBhvr>
                                      <p:to>
                                        <p:strVal val="visible"/>
                                      </p:to>
                                    </p:set>
                                    <p:animEffect transition="in" filter="fade">
                                      <p:cBhvr>
                                        <p:cTn id="56" dur="500"/>
                                        <p:tgtEl>
                                          <p:spTgt spid="44"/>
                                        </p:tgtEl>
                                      </p:cBhvr>
                                    </p:animEffect>
                                  </p:childTnLst>
                                </p:cTn>
                              </p:par>
                              <p:par>
                                <p:cTn id="57" presetID="10"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fade">
                                      <p:cBhvr>
                                        <p:cTn id="59" dur="500"/>
                                        <p:tgtEl>
                                          <p:spTgt spid="45"/>
                                        </p:tgtEl>
                                      </p:cBhvr>
                                    </p:animEffect>
                                  </p:childTnLst>
                                </p:cTn>
                              </p:par>
                              <p:par>
                                <p:cTn id="60" presetID="10" presetClass="entr" presetSubtype="0" fill="hold" nodeType="with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fade">
                                      <p:cBhvr>
                                        <p:cTn id="62" dur="500"/>
                                        <p:tgtEl>
                                          <p:spTgt spid="46"/>
                                        </p:tgtEl>
                                      </p:cBhvr>
                                    </p:animEffect>
                                  </p:childTnLst>
                                </p:cTn>
                              </p:par>
                              <p:par>
                                <p:cTn id="63" presetID="10" presetClass="entr" presetSubtype="0" fill="hold" nodeType="withEffect">
                                  <p:stCondLst>
                                    <p:cond delay="0"/>
                                  </p:stCondLst>
                                  <p:childTnLst>
                                    <p:set>
                                      <p:cBhvr>
                                        <p:cTn id="64" dur="1" fill="hold">
                                          <p:stCondLst>
                                            <p:cond delay="0"/>
                                          </p:stCondLst>
                                        </p:cTn>
                                        <p:tgtEl>
                                          <p:spTgt spid="47"/>
                                        </p:tgtEl>
                                        <p:attrNameLst>
                                          <p:attrName>style.visibility</p:attrName>
                                        </p:attrNameLst>
                                      </p:cBhvr>
                                      <p:to>
                                        <p:strVal val="visible"/>
                                      </p:to>
                                    </p:set>
                                    <p:animEffect transition="in" filter="fade">
                                      <p:cBhvr>
                                        <p:cTn id="65" dur="500"/>
                                        <p:tgtEl>
                                          <p:spTgt spid="47"/>
                                        </p:tgtEl>
                                      </p:cBhvr>
                                    </p:animEffect>
                                  </p:childTnLst>
                                </p:cTn>
                              </p:par>
                              <p:par>
                                <p:cTn id="66" presetID="10" presetClass="entr" presetSubtype="0" fill="hold" nodeType="withEffect">
                                  <p:stCondLst>
                                    <p:cond delay="0"/>
                                  </p:stCondLst>
                                  <p:childTnLst>
                                    <p:set>
                                      <p:cBhvr>
                                        <p:cTn id="67" dur="1" fill="hold">
                                          <p:stCondLst>
                                            <p:cond delay="0"/>
                                          </p:stCondLst>
                                        </p:cTn>
                                        <p:tgtEl>
                                          <p:spTgt spid="48"/>
                                        </p:tgtEl>
                                        <p:attrNameLst>
                                          <p:attrName>style.visibility</p:attrName>
                                        </p:attrNameLst>
                                      </p:cBhvr>
                                      <p:to>
                                        <p:strVal val="visible"/>
                                      </p:to>
                                    </p:set>
                                    <p:animEffect transition="in" filter="fade">
                                      <p:cBhvr>
                                        <p:cTn id="68" dur="500"/>
                                        <p:tgtEl>
                                          <p:spTgt spid="4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63"/>
                                        </p:tgtEl>
                                        <p:attrNameLst>
                                          <p:attrName>style.visibility</p:attrName>
                                        </p:attrNameLst>
                                      </p:cBhvr>
                                      <p:to>
                                        <p:strVal val="visible"/>
                                      </p:to>
                                    </p:set>
                                    <p:animEffect transition="in" filter="fade">
                                      <p:cBhvr>
                                        <p:cTn id="71" dur="500"/>
                                        <p:tgtEl>
                                          <p:spTgt spid="63"/>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64"/>
                                        </p:tgtEl>
                                        <p:attrNameLst>
                                          <p:attrName>style.visibility</p:attrName>
                                        </p:attrNameLst>
                                      </p:cBhvr>
                                      <p:to>
                                        <p:strVal val="visible"/>
                                      </p:to>
                                    </p:set>
                                    <p:animEffect transition="in" filter="fade">
                                      <p:cBhvr>
                                        <p:cTn id="74" dur="500"/>
                                        <p:tgtEl>
                                          <p:spTgt spid="64"/>
                                        </p:tgtEl>
                                      </p:cBhvr>
                                    </p:animEffect>
                                  </p:childTnLst>
                                </p:cTn>
                              </p:par>
                              <p:par>
                                <p:cTn id="75" presetID="10" presetClass="entr" presetSubtype="0" fill="hold" nodeType="withEffect">
                                  <p:stCondLst>
                                    <p:cond delay="0"/>
                                  </p:stCondLst>
                                  <p:childTnLst>
                                    <p:set>
                                      <p:cBhvr>
                                        <p:cTn id="76" dur="1" fill="hold">
                                          <p:stCondLst>
                                            <p:cond delay="0"/>
                                          </p:stCondLst>
                                        </p:cTn>
                                        <p:tgtEl>
                                          <p:spTgt spid="65"/>
                                        </p:tgtEl>
                                        <p:attrNameLst>
                                          <p:attrName>style.visibility</p:attrName>
                                        </p:attrNameLst>
                                      </p:cBhvr>
                                      <p:to>
                                        <p:strVal val="visible"/>
                                      </p:to>
                                    </p:set>
                                    <p:animEffect transition="in" filter="fade">
                                      <p:cBhvr>
                                        <p:cTn id="77" dur="500"/>
                                        <p:tgtEl>
                                          <p:spTgt spid="65"/>
                                        </p:tgtEl>
                                      </p:cBhvr>
                                    </p:animEffect>
                                  </p:childTnLst>
                                </p:cTn>
                              </p:par>
                              <p:par>
                                <p:cTn id="78" presetID="10" presetClass="entr" presetSubtype="0" fill="hold" nodeType="withEffect">
                                  <p:stCondLst>
                                    <p:cond delay="0"/>
                                  </p:stCondLst>
                                  <p:childTnLst>
                                    <p:set>
                                      <p:cBhvr>
                                        <p:cTn id="79" dur="1" fill="hold">
                                          <p:stCondLst>
                                            <p:cond delay="0"/>
                                          </p:stCondLst>
                                        </p:cTn>
                                        <p:tgtEl>
                                          <p:spTgt spid="66"/>
                                        </p:tgtEl>
                                        <p:attrNameLst>
                                          <p:attrName>style.visibility</p:attrName>
                                        </p:attrNameLst>
                                      </p:cBhvr>
                                      <p:to>
                                        <p:strVal val="visible"/>
                                      </p:to>
                                    </p:set>
                                    <p:animEffect transition="in" filter="fade">
                                      <p:cBhvr>
                                        <p:cTn id="80" dur="500"/>
                                        <p:tgtEl>
                                          <p:spTgt spid="66"/>
                                        </p:tgtEl>
                                      </p:cBhvr>
                                    </p:animEffect>
                                  </p:childTnLst>
                                </p:cTn>
                              </p:par>
                              <p:par>
                                <p:cTn id="81" presetID="10" presetClass="entr" presetSubtype="0" fill="hold" nodeType="withEffect">
                                  <p:stCondLst>
                                    <p:cond delay="0"/>
                                  </p:stCondLst>
                                  <p:childTnLst>
                                    <p:set>
                                      <p:cBhvr>
                                        <p:cTn id="82" dur="1" fill="hold">
                                          <p:stCondLst>
                                            <p:cond delay="0"/>
                                          </p:stCondLst>
                                        </p:cTn>
                                        <p:tgtEl>
                                          <p:spTgt spid="67"/>
                                        </p:tgtEl>
                                        <p:attrNameLst>
                                          <p:attrName>style.visibility</p:attrName>
                                        </p:attrNameLst>
                                      </p:cBhvr>
                                      <p:to>
                                        <p:strVal val="visible"/>
                                      </p:to>
                                    </p:set>
                                    <p:animEffect transition="in" filter="fade">
                                      <p:cBhvr>
                                        <p:cTn id="83" dur="500"/>
                                        <p:tgtEl>
                                          <p:spTgt spid="67"/>
                                        </p:tgtEl>
                                      </p:cBhvr>
                                    </p:animEffect>
                                  </p:childTnLst>
                                </p:cTn>
                              </p:par>
                              <p:par>
                                <p:cTn id="84" presetID="10" presetClass="entr" presetSubtype="0" fill="hold" nodeType="withEffect">
                                  <p:stCondLst>
                                    <p:cond delay="0"/>
                                  </p:stCondLst>
                                  <p:childTnLst>
                                    <p:set>
                                      <p:cBhvr>
                                        <p:cTn id="85" dur="1" fill="hold">
                                          <p:stCondLst>
                                            <p:cond delay="0"/>
                                          </p:stCondLst>
                                        </p:cTn>
                                        <p:tgtEl>
                                          <p:spTgt spid="68"/>
                                        </p:tgtEl>
                                        <p:attrNameLst>
                                          <p:attrName>style.visibility</p:attrName>
                                        </p:attrNameLst>
                                      </p:cBhvr>
                                      <p:to>
                                        <p:strVal val="visible"/>
                                      </p:to>
                                    </p:set>
                                    <p:animEffect transition="in" filter="fade">
                                      <p:cBhvr>
                                        <p:cTn id="86" dur="500"/>
                                        <p:tgtEl>
                                          <p:spTgt spid="68"/>
                                        </p:tgtEl>
                                      </p:cBhvr>
                                    </p:animEffect>
                                  </p:childTnLst>
                                </p:cTn>
                              </p:par>
                              <p:par>
                                <p:cTn id="87" presetID="10" presetClass="entr" presetSubtype="0" fill="hold" nodeType="withEffect">
                                  <p:stCondLst>
                                    <p:cond delay="0"/>
                                  </p:stCondLst>
                                  <p:childTnLst>
                                    <p:set>
                                      <p:cBhvr>
                                        <p:cTn id="88" dur="1" fill="hold">
                                          <p:stCondLst>
                                            <p:cond delay="0"/>
                                          </p:stCondLst>
                                        </p:cTn>
                                        <p:tgtEl>
                                          <p:spTgt spid="69"/>
                                        </p:tgtEl>
                                        <p:attrNameLst>
                                          <p:attrName>style.visibility</p:attrName>
                                        </p:attrNameLst>
                                      </p:cBhvr>
                                      <p:to>
                                        <p:strVal val="visible"/>
                                      </p:to>
                                    </p:set>
                                    <p:animEffect transition="in" filter="fade">
                                      <p:cBhvr>
                                        <p:cTn id="89" dur="500"/>
                                        <p:tgtEl>
                                          <p:spTgt spid="69"/>
                                        </p:tgtEl>
                                      </p:cBhvr>
                                    </p:animEffect>
                                  </p:childTnLst>
                                </p:cTn>
                              </p:par>
                              <p:par>
                                <p:cTn id="90" presetID="10" presetClass="entr" presetSubtype="0" fill="hold" nodeType="withEffect">
                                  <p:stCondLst>
                                    <p:cond delay="0"/>
                                  </p:stCondLst>
                                  <p:childTnLst>
                                    <p:set>
                                      <p:cBhvr>
                                        <p:cTn id="91" dur="1" fill="hold">
                                          <p:stCondLst>
                                            <p:cond delay="0"/>
                                          </p:stCondLst>
                                        </p:cTn>
                                        <p:tgtEl>
                                          <p:spTgt spid="70"/>
                                        </p:tgtEl>
                                        <p:attrNameLst>
                                          <p:attrName>style.visibility</p:attrName>
                                        </p:attrNameLst>
                                      </p:cBhvr>
                                      <p:to>
                                        <p:strVal val="visible"/>
                                      </p:to>
                                    </p:set>
                                    <p:animEffect transition="in" filter="fade">
                                      <p:cBhvr>
                                        <p:cTn id="92" dur="500"/>
                                        <p:tgtEl>
                                          <p:spTgt spid="70"/>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71"/>
                                        </p:tgtEl>
                                        <p:attrNameLst>
                                          <p:attrName>style.visibility</p:attrName>
                                        </p:attrNameLst>
                                      </p:cBhvr>
                                      <p:to>
                                        <p:strVal val="visible"/>
                                      </p:to>
                                    </p:set>
                                    <p:animEffect transition="in" filter="fade">
                                      <p:cBhvr>
                                        <p:cTn id="95" dur="500"/>
                                        <p:tgtEl>
                                          <p:spTgt spid="71"/>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72"/>
                                        </p:tgtEl>
                                        <p:attrNameLst>
                                          <p:attrName>style.visibility</p:attrName>
                                        </p:attrNameLst>
                                      </p:cBhvr>
                                      <p:to>
                                        <p:strVal val="visible"/>
                                      </p:to>
                                    </p:set>
                                    <p:animEffect transition="in" filter="fade">
                                      <p:cBhvr>
                                        <p:cTn id="98" dur="500"/>
                                        <p:tgtEl>
                                          <p:spTgt spid="72"/>
                                        </p:tgtEl>
                                      </p:cBhvr>
                                    </p:animEffect>
                                  </p:childTnLst>
                                </p:cTn>
                              </p:par>
                              <p:par>
                                <p:cTn id="99" presetID="10" presetClass="entr" presetSubtype="0" fill="hold" nodeType="withEffect">
                                  <p:stCondLst>
                                    <p:cond delay="0"/>
                                  </p:stCondLst>
                                  <p:childTnLst>
                                    <p:set>
                                      <p:cBhvr>
                                        <p:cTn id="100" dur="1" fill="hold">
                                          <p:stCondLst>
                                            <p:cond delay="0"/>
                                          </p:stCondLst>
                                        </p:cTn>
                                        <p:tgtEl>
                                          <p:spTgt spid="73"/>
                                        </p:tgtEl>
                                        <p:attrNameLst>
                                          <p:attrName>style.visibility</p:attrName>
                                        </p:attrNameLst>
                                      </p:cBhvr>
                                      <p:to>
                                        <p:strVal val="visible"/>
                                      </p:to>
                                    </p:set>
                                    <p:animEffect transition="in" filter="fade">
                                      <p:cBhvr>
                                        <p:cTn id="101" dur="500"/>
                                        <p:tgtEl>
                                          <p:spTgt spid="73"/>
                                        </p:tgtEl>
                                      </p:cBhvr>
                                    </p:animEffect>
                                  </p:childTnLst>
                                </p:cTn>
                              </p:par>
                              <p:par>
                                <p:cTn id="102" presetID="10" presetClass="entr" presetSubtype="0" fill="hold" nodeType="withEffect">
                                  <p:stCondLst>
                                    <p:cond delay="0"/>
                                  </p:stCondLst>
                                  <p:childTnLst>
                                    <p:set>
                                      <p:cBhvr>
                                        <p:cTn id="103" dur="1" fill="hold">
                                          <p:stCondLst>
                                            <p:cond delay="0"/>
                                          </p:stCondLst>
                                        </p:cTn>
                                        <p:tgtEl>
                                          <p:spTgt spid="74"/>
                                        </p:tgtEl>
                                        <p:attrNameLst>
                                          <p:attrName>style.visibility</p:attrName>
                                        </p:attrNameLst>
                                      </p:cBhvr>
                                      <p:to>
                                        <p:strVal val="visible"/>
                                      </p:to>
                                    </p:set>
                                    <p:animEffect transition="in" filter="fade">
                                      <p:cBhvr>
                                        <p:cTn id="104" dur="500"/>
                                        <p:tgtEl>
                                          <p:spTgt spid="74"/>
                                        </p:tgtEl>
                                      </p:cBhvr>
                                    </p:animEffect>
                                  </p:childTnLst>
                                </p:cTn>
                              </p:par>
                              <p:par>
                                <p:cTn id="105" presetID="10" presetClass="entr" presetSubtype="0" fill="hold" nodeType="withEffect">
                                  <p:stCondLst>
                                    <p:cond delay="0"/>
                                  </p:stCondLst>
                                  <p:childTnLst>
                                    <p:set>
                                      <p:cBhvr>
                                        <p:cTn id="106" dur="1" fill="hold">
                                          <p:stCondLst>
                                            <p:cond delay="0"/>
                                          </p:stCondLst>
                                        </p:cTn>
                                        <p:tgtEl>
                                          <p:spTgt spid="75"/>
                                        </p:tgtEl>
                                        <p:attrNameLst>
                                          <p:attrName>style.visibility</p:attrName>
                                        </p:attrNameLst>
                                      </p:cBhvr>
                                      <p:to>
                                        <p:strVal val="visible"/>
                                      </p:to>
                                    </p:set>
                                    <p:animEffect transition="in" filter="fade">
                                      <p:cBhvr>
                                        <p:cTn id="107" dur="500"/>
                                        <p:tgtEl>
                                          <p:spTgt spid="75"/>
                                        </p:tgtEl>
                                      </p:cBhvr>
                                    </p:animEffect>
                                  </p:childTnLst>
                                </p:cTn>
                              </p:par>
                              <p:par>
                                <p:cTn id="108" presetID="10" presetClass="entr" presetSubtype="0" fill="hold" nodeType="withEffect">
                                  <p:stCondLst>
                                    <p:cond delay="0"/>
                                  </p:stCondLst>
                                  <p:childTnLst>
                                    <p:set>
                                      <p:cBhvr>
                                        <p:cTn id="109" dur="1" fill="hold">
                                          <p:stCondLst>
                                            <p:cond delay="0"/>
                                          </p:stCondLst>
                                        </p:cTn>
                                        <p:tgtEl>
                                          <p:spTgt spid="76"/>
                                        </p:tgtEl>
                                        <p:attrNameLst>
                                          <p:attrName>style.visibility</p:attrName>
                                        </p:attrNameLst>
                                      </p:cBhvr>
                                      <p:to>
                                        <p:strVal val="visible"/>
                                      </p:to>
                                    </p:set>
                                    <p:animEffect transition="in" filter="fade">
                                      <p:cBhvr>
                                        <p:cTn id="110" dur="500"/>
                                        <p:tgtEl>
                                          <p:spTgt spid="76"/>
                                        </p:tgtEl>
                                      </p:cBhvr>
                                    </p:animEffect>
                                  </p:childTnLst>
                                </p:cTn>
                              </p:par>
                              <p:par>
                                <p:cTn id="111" presetID="10" presetClass="entr" presetSubtype="0" fill="hold" nodeType="withEffect">
                                  <p:stCondLst>
                                    <p:cond delay="0"/>
                                  </p:stCondLst>
                                  <p:childTnLst>
                                    <p:set>
                                      <p:cBhvr>
                                        <p:cTn id="112" dur="1" fill="hold">
                                          <p:stCondLst>
                                            <p:cond delay="0"/>
                                          </p:stCondLst>
                                        </p:cTn>
                                        <p:tgtEl>
                                          <p:spTgt spid="77"/>
                                        </p:tgtEl>
                                        <p:attrNameLst>
                                          <p:attrName>style.visibility</p:attrName>
                                        </p:attrNameLst>
                                      </p:cBhvr>
                                      <p:to>
                                        <p:strVal val="visible"/>
                                      </p:to>
                                    </p:set>
                                    <p:animEffect transition="in" filter="fade">
                                      <p:cBhvr>
                                        <p:cTn id="113" dur="500"/>
                                        <p:tgtEl>
                                          <p:spTgt spid="77"/>
                                        </p:tgtEl>
                                      </p:cBhvr>
                                    </p:animEffect>
                                  </p:childTnLst>
                                </p:cTn>
                              </p:par>
                              <p:par>
                                <p:cTn id="114" presetID="10" presetClass="entr" presetSubtype="0" fill="hold" nodeType="withEffect">
                                  <p:stCondLst>
                                    <p:cond delay="0"/>
                                  </p:stCondLst>
                                  <p:childTnLst>
                                    <p:set>
                                      <p:cBhvr>
                                        <p:cTn id="115" dur="1" fill="hold">
                                          <p:stCondLst>
                                            <p:cond delay="0"/>
                                          </p:stCondLst>
                                        </p:cTn>
                                        <p:tgtEl>
                                          <p:spTgt spid="78"/>
                                        </p:tgtEl>
                                        <p:attrNameLst>
                                          <p:attrName>style.visibility</p:attrName>
                                        </p:attrNameLst>
                                      </p:cBhvr>
                                      <p:to>
                                        <p:strVal val="visible"/>
                                      </p:to>
                                    </p:set>
                                    <p:animEffect transition="in" filter="fade">
                                      <p:cBhvr>
                                        <p:cTn id="116" dur="500"/>
                                        <p:tgtEl>
                                          <p:spTgt spid="78"/>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79"/>
                                        </p:tgtEl>
                                        <p:attrNameLst>
                                          <p:attrName>style.visibility</p:attrName>
                                        </p:attrNameLst>
                                      </p:cBhvr>
                                      <p:to>
                                        <p:strVal val="visible"/>
                                      </p:to>
                                    </p:set>
                                    <p:animEffect transition="in" filter="fade">
                                      <p:cBhvr>
                                        <p:cTn id="119" dur="500"/>
                                        <p:tgtEl>
                                          <p:spTgt spid="79"/>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80"/>
                                        </p:tgtEl>
                                        <p:attrNameLst>
                                          <p:attrName>style.visibility</p:attrName>
                                        </p:attrNameLst>
                                      </p:cBhvr>
                                      <p:to>
                                        <p:strVal val="visible"/>
                                      </p:to>
                                    </p:set>
                                    <p:animEffect transition="in" filter="fade">
                                      <p:cBhvr>
                                        <p:cTn id="122" dur="500"/>
                                        <p:tgtEl>
                                          <p:spTgt spid="80"/>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81"/>
                                        </p:tgtEl>
                                        <p:attrNameLst>
                                          <p:attrName>style.visibility</p:attrName>
                                        </p:attrNameLst>
                                      </p:cBhvr>
                                      <p:to>
                                        <p:strVal val="visible"/>
                                      </p:to>
                                    </p:set>
                                    <p:animEffect transition="in" filter="fade">
                                      <p:cBhvr>
                                        <p:cTn id="125" dur="500"/>
                                        <p:tgtEl>
                                          <p:spTgt spid="81"/>
                                        </p:tgtEl>
                                      </p:cBhvr>
                                    </p:animEffec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grpId="0" nodeType="clickEffect">
                                  <p:stCondLst>
                                    <p:cond delay="0"/>
                                  </p:stCondLst>
                                  <p:childTnLst>
                                    <p:set>
                                      <p:cBhvr>
                                        <p:cTn id="129" dur="1" fill="hold">
                                          <p:stCondLst>
                                            <p:cond delay="0"/>
                                          </p:stCondLst>
                                        </p:cTn>
                                        <p:tgtEl>
                                          <p:spTgt spid="82"/>
                                        </p:tgtEl>
                                        <p:attrNameLst>
                                          <p:attrName>style.visibility</p:attrName>
                                        </p:attrNameLst>
                                      </p:cBhvr>
                                      <p:to>
                                        <p:strVal val="visible"/>
                                      </p:to>
                                    </p:set>
                                    <p:animEffect transition="in" filter="fade">
                                      <p:cBhvr>
                                        <p:cTn id="130" dur="500"/>
                                        <p:tgtEl>
                                          <p:spTgt spid="82"/>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83"/>
                                        </p:tgtEl>
                                        <p:attrNameLst>
                                          <p:attrName>style.visibility</p:attrName>
                                        </p:attrNameLst>
                                      </p:cBhvr>
                                      <p:to>
                                        <p:strVal val="visible"/>
                                      </p:to>
                                    </p:set>
                                    <p:animEffect transition="in" filter="fade">
                                      <p:cBhvr>
                                        <p:cTn id="135" dur="500"/>
                                        <p:tgtEl>
                                          <p:spTgt spid="83"/>
                                        </p:tgtEl>
                                      </p:cBhvr>
                                    </p:animEffect>
                                  </p:childTnLst>
                                </p:cTn>
                              </p:par>
                            </p:childTnLst>
                          </p:cTn>
                        </p:par>
                      </p:childTnLst>
                    </p:cTn>
                  </p:par>
                  <p:par>
                    <p:cTn id="136" fill="hold">
                      <p:stCondLst>
                        <p:cond delay="indefinite"/>
                      </p:stCondLst>
                      <p:childTnLst>
                        <p:par>
                          <p:cTn id="137" fill="hold">
                            <p:stCondLst>
                              <p:cond delay="0"/>
                            </p:stCondLst>
                            <p:childTnLst>
                              <p:par>
                                <p:cTn id="138" presetID="1" presetClass="entr" presetSubtype="0" fill="hold" nodeType="clickEffect">
                                  <p:stCondLst>
                                    <p:cond delay="0"/>
                                  </p:stCondLst>
                                  <p:childTnLst>
                                    <p:set>
                                      <p:cBhvr>
                                        <p:cTn id="139"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5" grpId="0"/>
      <p:bldP spid="26" grpId="0"/>
      <p:bldP spid="49" grpId="0"/>
      <p:bldP spid="50" grpId="0"/>
      <p:bldP spid="51" grpId="0"/>
      <p:bldP spid="63" grpId="0"/>
      <p:bldP spid="64" grpId="0"/>
      <p:bldP spid="71" grpId="0"/>
      <p:bldP spid="72" grpId="0"/>
      <p:bldP spid="79" grpId="0"/>
      <p:bldP spid="80" grpId="0"/>
      <p:bldP spid="81" grpId="0"/>
      <p:bldP spid="82" grpId="0"/>
      <p:bldP spid="83" grpId="0"/>
    </p:bldLst>
  </p:timing>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5CE95B1-CCAD-4750-8F05-1DA9DDC39C97}">
  <ds:schemaRefs>
    <ds:schemaRef ds:uri="http://schemas.microsoft.com/sharepoint/v3/contenttype/forms"/>
  </ds:schemaRefs>
</ds:datastoreItem>
</file>

<file path=customXml/itemProps2.xml><?xml version="1.0" encoding="utf-8"?>
<ds:datastoreItem xmlns:ds="http://schemas.openxmlformats.org/officeDocument/2006/customXml" ds:itemID="{F8DF14CD-FE4E-4B91-BA7F-219603BF8673}">
  <ds:schemaRefs>
    <ds:schemaRef ds:uri="http://purl.org/dc/terms/"/>
    <ds:schemaRef ds:uri="http://schemas.microsoft.com/office/2006/documentManagement/types"/>
    <ds:schemaRef ds:uri="http://purl.org/dc/elements/1.1/"/>
    <ds:schemaRef ds:uri="http://www.w3.org/XML/1998/namespace"/>
    <ds:schemaRef ds:uri="http://purl.org/dc/dcmitype/"/>
    <ds:schemaRef ds:uri="http://schemas.microsoft.com/office/2006/metadata/properties"/>
    <ds:schemaRef ds:uri="9dd66dd2-dc2f-4e10-8286-f1da66314693"/>
    <ds:schemaRef ds:uri="http://schemas.microsoft.com/office/infopath/2007/PartnerControls"/>
    <ds:schemaRef ds:uri="http://schemas.openxmlformats.org/package/2006/metadata/core-properties"/>
    <ds:schemaRef ds:uri="e7f29ac3-c74a-46a7-9e80-ec6458dc319f"/>
  </ds:schemaRefs>
</ds:datastoreItem>
</file>

<file path=customXml/itemProps3.xml><?xml version="1.0" encoding="utf-8"?>
<ds:datastoreItem xmlns:ds="http://schemas.openxmlformats.org/officeDocument/2006/customXml" ds:itemID="{7E9DDABA-94CC-4D71-9638-1AA5D7B228F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P1.3.2 - Energy Stores</Template>
  <TotalTime>9638</TotalTime>
  <Words>5831</Words>
  <Application>Microsoft Macintosh PowerPoint</Application>
  <PresentationFormat>Widescreen</PresentationFormat>
  <Paragraphs>531</Paragraphs>
  <Slides>25</Slides>
  <Notes>21</Notes>
  <HiddenSlides>6</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Calibri</vt:lpstr>
      <vt:lpstr>Century Gothic</vt:lpstr>
      <vt:lpstr>Georgia</vt:lpstr>
      <vt:lpstr>Times New Roman</vt:lpstr>
      <vt:lpstr>Wingdings</vt:lpstr>
      <vt:lpstr>B2.2.11 Feedback lesson</vt:lpstr>
      <vt:lpstr>Making this resource work for you</vt:lpstr>
      <vt:lpstr>PowerPoint Presentation</vt:lpstr>
      <vt:lpstr>PowerPoint Presentation</vt:lpstr>
      <vt:lpstr>PowerPoint Presentation</vt:lpstr>
      <vt:lpstr>C5.1.12</vt:lpstr>
      <vt:lpstr>PowerPoint Presentation</vt:lpstr>
      <vt:lpstr>This is the fix-it portion of the lesson</vt:lpstr>
      <vt:lpstr>PowerPoint Presentation</vt:lpstr>
      <vt:lpstr>Representing polymers with a formula</vt:lpstr>
      <vt:lpstr>Properties of polymers</vt:lpstr>
      <vt:lpstr>Thermosoftening and Thermosetting plastics</vt:lpstr>
      <vt:lpstr>Can you explain the difference between these two terms?</vt:lpstr>
      <vt:lpstr>What does the displayed formula below represent?</vt:lpstr>
      <vt:lpstr>Drill</vt:lpstr>
      <vt:lpstr>Drill answers</vt:lpstr>
      <vt:lpstr>I: Explain: to use scientific understanding to make something clear or state the reason for something happening</vt:lpstr>
      <vt:lpstr>We: Explain: to use scientific understanding to make something clear or state the reason for something happening</vt:lpstr>
      <vt:lpstr>You: Explain: to use scientific understanding to make something clear or state the reason for something happening</vt:lpstr>
      <vt:lpstr>Worksheet</vt:lpstr>
      <vt:lpstr>Answers</vt:lpstr>
      <vt:lpstr>Answers</vt:lpstr>
      <vt:lpstr>Answers</vt:lpstr>
      <vt:lpstr>Answers</vt:lpstr>
      <vt:lpstr>Answer the questions below.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1325</cp:revision>
  <dcterms:created xsi:type="dcterms:W3CDTF">2019-03-21T11:24:14Z</dcterms:created>
  <dcterms:modified xsi:type="dcterms:W3CDTF">2024-09-13T11:28:03Z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MediaServiceImageTags">
    <vt:lpwstr/>
  </property>
</Properties>
</file>